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67" r:id="rId2"/>
    <p:sldId id="310" r:id="rId3"/>
    <p:sldId id="275" r:id="rId4"/>
    <p:sldId id="334" r:id="rId5"/>
    <p:sldId id="335" r:id="rId6"/>
    <p:sldId id="260" r:id="rId7"/>
    <p:sldId id="277" r:id="rId8"/>
    <p:sldId id="336" r:id="rId9"/>
    <p:sldId id="325" r:id="rId10"/>
    <p:sldId id="321" r:id="rId11"/>
    <p:sldId id="329" r:id="rId12"/>
    <p:sldId id="337" r:id="rId13"/>
    <p:sldId id="327" r:id="rId14"/>
    <p:sldId id="338" r:id="rId15"/>
    <p:sldId id="339" r:id="rId16"/>
    <p:sldId id="297" r:id="rId17"/>
    <p:sldId id="263"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67004" autoAdjust="0"/>
  </p:normalViewPr>
  <p:slideViewPr>
    <p:cSldViewPr snapToGrid="0" snapToObjects="1">
      <p:cViewPr varScale="1">
        <p:scale>
          <a:sx n="34" d="100"/>
          <a:sy n="34" d="100"/>
        </p:scale>
        <p:origin x="1219"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8" d="100"/>
          <a:sy n="98" d="100"/>
        </p:scale>
        <p:origin x="313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F1AE0-6922-4973-8EA1-8CD2643C3659}" type="doc">
      <dgm:prSet loTypeId="urn:microsoft.com/office/officeart/2009/3/layout/PlusandMinus" loCatId="relationship" qsTypeId="urn:microsoft.com/office/officeart/2005/8/quickstyle/3d1" qsCatId="3D" csTypeId="urn:microsoft.com/office/officeart/2005/8/colors/accent3_1" csCatId="accent3" phldr="1"/>
      <dgm:spPr/>
      <dgm:t>
        <a:bodyPr/>
        <a:lstStyle/>
        <a:p>
          <a:endParaRPr lang="en-US"/>
        </a:p>
      </dgm:t>
    </dgm:pt>
    <dgm:pt modelId="{F7A73BDF-0AB7-4C68-AAD3-78C8813D401A}">
      <dgm:prSet phldrT="[Text]"/>
      <dgm:spPr/>
      <dgm:t>
        <a:bodyPr/>
        <a:lstStyle/>
        <a:p>
          <a:r>
            <a:rPr lang="en-AU" b="1" dirty="0"/>
            <a:t>Increased</a:t>
          </a:r>
          <a:endParaRPr lang="en-US" b="1" dirty="0"/>
        </a:p>
      </dgm:t>
    </dgm:pt>
    <dgm:pt modelId="{88F6AAAB-D9FF-4AD9-BB3B-5FB40EE51768}" type="parTrans" cxnId="{D78BD399-F302-4431-9945-1EC51CE65D10}">
      <dgm:prSet/>
      <dgm:spPr/>
      <dgm:t>
        <a:bodyPr/>
        <a:lstStyle/>
        <a:p>
          <a:endParaRPr lang="en-US"/>
        </a:p>
      </dgm:t>
    </dgm:pt>
    <dgm:pt modelId="{7458524D-A001-4D57-8CF4-DD04D4B85BFA}" type="sibTrans" cxnId="{D78BD399-F302-4431-9945-1EC51CE65D10}">
      <dgm:prSet/>
      <dgm:spPr/>
      <dgm:t>
        <a:bodyPr/>
        <a:lstStyle/>
        <a:p>
          <a:endParaRPr lang="en-US"/>
        </a:p>
      </dgm:t>
    </dgm:pt>
    <dgm:pt modelId="{B33002E9-79A5-4820-8154-B481998A4C01}">
      <dgm:prSet custT="1"/>
      <dgm:spPr/>
      <dgm:t>
        <a:bodyPr/>
        <a:lstStyle/>
        <a:p>
          <a:r>
            <a:rPr lang="en-AU" sz="2000" dirty="0"/>
            <a:t>Club’s social standing in the community</a:t>
          </a:r>
        </a:p>
      </dgm:t>
    </dgm:pt>
    <dgm:pt modelId="{05F2337E-73CF-4921-A20B-E38661C1782D}" type="parTrans" cxnId="{BBD8BD0C-DAC1-426F-8BD2-AFE37F3CDD5E}">
      <dgm:prSet/>
      <dgm:spPr/>
      <dgm:t>
        <a:bodyPr/>
        <a:lstStyle/>
        <a:p>
          <a:endParaRPr lang="en-US"/>
        </a:p>
      </dgm:t>
    </dgm:pt>
    <dgm:pt modelId="{F7296DFA-5D2B-4144-A97C-7E6FE362FE65}" type="sibTrans" cxnId="{BBD8BD0C-DAC1-426F-8BD2-AFE37F3CDD5E}">
      <dgm:prSet/>
      <dgm:spPr/>
      <dgm:t>
        <a:bodyPr/>
        <a:lstStyle/>
        <a:p>
          <a:endParaRPr lang="en-US"/>
        </a:p>
      </dgm:t>
    </dgm:pt>
    <dgm:pt modelId="{39E55CCE-5EF2-4CAC-8DEA-2B575A15B3D3}">
      <dgm:prSet custT="1"/>
      <dgm:spPr/>
      <dgm:t>
        <a:bodyPr/>
        <a:lstStyle/>
        <a:p>
          <a:r>
            <a:rPr lang="en-AU" sz="2000" dirty="0"/>
            <a:t>Sponsorship and funding opportunities</a:t>
          </a:r>
        </a:p>
      </dgm:t>
    </dgm:pt>
    <dgm:pt modelId="{17329935-F310-4356-8C36-0902DD770DA8}" type="parTrans" cxnId="{C1B06B97-F0C4-41C5-BCEA-DEDE3B20E7A6}">
      <dgm:prSet/>
      <dgm:spPr/>
      <dgm:t>
        <a:bodyPr/>
        <a:lstStyle/>
        <a:p>
          <a:endParaRPr lang="en-US"/>
        </a:p>
      </dgm:t>
    </dgm:pt>
    <dgm:pt modelId="{FC338809-D09B-4CD9-8FC0-5E874FBE6E88}" type="sibTrans" cxnId="{C1B06B97-F0C4-41C5-BCEA-DEDE3B20E7A6}">
      <dgm:prSet/>
      <dgm:spPr/>
      <dgm:t>
        <a:bodyPr/>
        <a:lstStyle/>
        <a:p>
          <a:endParaRPr lang="en-US"/>
        </a:p>
      </dgm:t>
    </dgm:pt>
    <dgm:pt modelId="{B02BA0A4-E031-4B56-9B52-C07B9510A589}">
      <dgm:prSet custT="1"/>
      <dgm:spPr/>
      <dgm:t>
        <a:bodyPr/>
        <a:lstStyle/>
        <a:p>
          <a:r>
            <a:rPr lang="en-AU" sz="2000" dirty="0"/>
            <a:t>Diversified revenue streams</a:t>
          </a:r>
        </a:p>
      </dgm:t>
    </dgm:pt>
    <dgm:pt modelId="{7E779962-6A18-4511-AB58-1C1103CBEAF5}" type="parTrans" cxnId="{7BBB1C4E-CC8A-4A5F-82C1-07ADB9F73790}">
      <dgm:prSet/>
      <dgm:spPr/>
      <dgm:t>
        <a:bodyPr/>
        <a:lstStyle/>
        <a:p>
          <a:endParaRPr lang="en-US"/>
        </a:p>
      </dgm:t>
    </dgm:pt>
    <dgm:pt modelId="{D3EC7416-1A73-4F67-A783-F2427A1889A3}" type="sibTrans" cxnId="{7BBB1C4E-CC8A-4A5F-82C1-07ADB9F73790}">
      <dgm:prSet/>
      <dgm:spPr/>
      <dgm:t>
        <a:bodyPr/>
        <a:lstStyle/>
        <a:p>
          <a:endParaRPr lang="en-US"/>
        </a:p>
      </dgm:t>
    </dgm:pt>
    <dgm:pt modelId="{531245DC-9398-49A6-88B8-4CF54FDCA9A9}">
      <dgm:prSet/>
      <dgm:spPr/>
      <dgm:t>
        <a:bodyPr/>
        <a:lstStyle/>
        <a:p>
          <a:r>
            <a:rPr lang="en-AU" b="1" dirty="0"/>
            <a:t>Reduced</a:t>
          </a:r>
        </a:p>
      </dgm:t>
    </dgm:pt>
    <dgm:pt modelId="{61578158-3599-46DF-9F9D-8E40CE23E4DC}" type="parTrans" cxnId="{E574AD17-571E-42C4-8F74-639ABB1C6DE3}">
      <dgm:prSet/>
      <dgm:spPr/>
      <dgm:t>
        <a:bodyPr/>
        <a:lstStyle/>
        <a:p>
          <a:endParaRPr lang="en-US"/>
        </a:p>
      </dgm:t>
    </dgm:pt>
    <dgm:pt modelId="{DCA63562-1930-4DD1-B7F6-603AB965C7C5}" type="sibTrans" cxnId="{E574AD17-571E-42C4-8F74-639ABB1C6DE3}">
      <dgm:prSet/>
      <dgm:spPr/>
      <dgm:t>
        <a:bodyPr/>
        <a:lstStyle/>
        <a:p>
          <a:endParaRPr lang="en-US"/>
        </a:p>
      </dgm:t>
    </dgm:pt>
    <dgm:pt modelId="{41FA1089-8BA1-4086-9F45-CF2DF529B045}">
      <dgm:prSet phldrT="[Text]" custT="1"/>
      <dgm:spPr/>
      <dgm:t>
        <a:bodyPr/>
        <a:lstStyle/>
        <a:p>
          <a:r>
            <a:rPr lang="en-AU" sz="2000" dirty="0"/>
            <a:t>Club participation</a:t>
          </a:r>
          <a:endParaRPr lang="en-US" sz="2000" dirty="0"/>
        </a:p>
      </dgm:t>
    </dgm:pt>
    <dgm:pt modelId="{2B270A9E-EE9F-4B02-A029-8E4C071CB592}" type="parTrans" cxnId="{53C01B9A-F0F4-4B6C-BEC1-AA0EC4740927}">
      <dgm:prSet/>
      <dgm:spPr/>
      <dgm:t>
        <a:bodyPr/>
        <a:lstStyle/>
        <a:p>
          <a:endParaRPr lang="en-US"/>
        </a:p>
      </dgm:t>
    </dgm:pt>
    <dgm:pt modelId="{DE30EB80-5E77-44D4-97DD-A6869A13487E}" type="sibTrans" cxnId="{53C01B9A-F0F4-4B6C-BEC1-AA0EC4740927}">
      <dgm:prSet/>
      <dgm:spPr/>
      <dgm:t>
        <a:bodyPr/>
        <a:lstStyle/>
        <a:p>
          <a:endParaRPr lang="en-US"/>
        </a:p>
      </dgm:t>
    </dgm:pt>
    <dgm:pt modelId="{43712867-C17B-45A8-80D5-66AFF804FBE2}">
      <dgm:prSet custT="1"/>
      <dgm:spPr/>
      <dgm:t>
        <a:bodyPr/>
        <a:lstStyle/>
        <a:p>
          <a:r>
            <a:rPr lang="en-AU" sz="2000" dirty="0"/>
            <a:t>Risky and harmful drinking</a:t>
          </a:r>
        </a:p>
      </dgm:t>
    </dgm:pt>
    <dgm:pt modelId="{47F17B44-5AB0-44A2-838E-F3D90D1B2156}" type="parTrans" cxnId="{4AFD3F82-3EBA-46BB-A499-CB7DB2F1DABB}">
      <dgm:prSet/>
      <dgm:spPr/>
      <dgm:t>
        <a:bodyPr/>
        <a:lstStyle/>
        <a:p>
          <a:endParaRPr lang="en-US"/>
        </a:p>
      </dgm:t>
    </dgm:pt>
    <dgm:pt modelId="{DED01145-415C-4572-A18C-E08AAD0B8900}" type="sibTrans" cxnId="{4AFD3F82-3EBA-46BB-A499-CB7DB2F1DABB}">
      <dgm:prSet/>
      <dgm:spPr/>
      <dgm:t>
        <a:bodyPr/>
        <a:lstStyle/>
        <a:p>
          <a:endParaRPr lang="en-US"/>
        </a:p>
      </dgm:t>
    </dgm:pt>
    <dgm:pt modelId="{C5B4DF77-2171-4065-8AD5-8CE10180700E}">
      <dgm:prSet custT="1"/>
      <dgm:spPr/>
      <dgm:t>
        <a:bodyPr/>
        <a:lstStyle/>
        <a:p>
          <a:r>
            <a:rPr lang="en-AU" sz="2000" dirty="0"/>
            <a:t>Smoking</a:t>
          </a:r>
        </a:p>
      </dgm:t>
    </dgm:pt>
    <dgm:pt modelId="{3AE4CBA5-7D18-4314-8165-3202F2F9D25C}" type="parTrans" cxnId="{1E56562C-14BC-445D-864A-718E4F28E75B}">
      <dgm:prSet/>
      <dgm:spPr/>
      <dgm:t>
        <a:bodyPr/>
        <a:lstStyle/>
        <a:p>
          <a:endParaRPr lang="en-US"/>
        </a:p>
      </dgm:t>
    </dgm:pt>
    <dgm:pt modelId="{923BF5DF-3D56-4D67-9830-BDA6BF844C3D}" type="sibTrans" cxnId="{1E56562C-14BC-445D-864A-718E4F28E75B}">
      <dgm:prSet/>
      <dgm:spPr/>
      <dgm:t>
        <a:bodyPr/>
        <a:lstStyle/>
        <a:p>
          <a:endParaRPr lang="en-US"/>
        </a:p>
      </dgm:t>
    </dgm:pt>
    <dgm:pt modelId="{8A9CB001-05FE-4366-AE41-95AC5B659D60}">
      <dgm:prSet custT="1"/>
      <dgm:spPr/>
      <dgm:t>
        <a:bodyPr/>
        <a:lstStyle/>
        <a:p>
          <a:r>
            <a:rPr lang="en-AU" sz="2000" dirty="0"/>
            <a:t>Risk of liability</a:t>
          </a:r>
        </a:p>
      </dgm:t>
    </dgm:pt>
    <dgm:pt modelId="{1F80EF4C-106C-44ED-9DE8-9A55EC9F56A9}" type="parTrans" cxnId="{48CD1F1A-0BBF-4194-90B7-C2AA349C2341}">
      <dgm:prSet/>
      <dgm:spPr/>
      <dgm:t>
        <a:bodyPr/>
        <a:lstStyle/>
        <a:p>
          <a:endParaRPr lang="en-US"/>
        </a:p>
      </dgm:t>
    </dgm:pt>
    <dgm:pt modelId="{B1D234F0-E9F6-4495-843E-676B291F6E8A}" type="sibTrans" cxnId="{48CD1F1A-0BBF-4194-90B7-C2AA349C2341}">
      <dgm:prSet/>
      <dgm:spPr/>
      <dgm:t>
        <a:bodyPr/>
        <a:lstStyle/>
        <a:p>
          <a:endParaRPr lang="en-US"/>
        </a:p>
      </dgm:t>
    </dgm:pt>
    <dgm:pt modelId="{2B313A86-3B8B-4D38-91B6-06B374EC66BA}">
      <dgm:prSet custT="1"/>
      <dgm:spPr/>
      <dgm:t>
        <a:bodyPr/>
        <a:lstStyle/>
        <a:p>
          <a:endParaRPr lang="en-AU" sz="2000" dirty="0"/>
        </a:p>
      </dgm:t>
    </dgm:pt>
    <dgm:pt modelId="{72996429-5F4C-4AEE-ACAE-1C1C319DFDBB}" type="parTrans" cxnId="{4120C4DD-38FE-4D7E-ABAA-A3A6AF1B918D}">
      <dgm:prSet/>
      <dgm:spPr/>
      <dgm:t>
        <a:bodyPr/>
        <a:lstStyle/>
        <a:p>
          <a:endParaRPr lang="en-US"/>
        </a:p>
      </dgm:t>
    </dgm:pt>
    <dgm:pt modelId="{09E4EE4C-F56D-4D13-81FA-2B2B8FE19486}" type="sibTrans" cxnId="{4120C4DD-38FE-4D7E-ABAA-A3A6AF1B918D}">
      <dgm:prSet/>
      <dgm:spPr/>
      <dgm:t>
        <a:bodyPr/>
        <a:lstStyle/>
        <a:p>
          <a:endParaRPr lang="en-US"/>
        </a:p>
      </dgm:t>
    </dgm:pt>
    <dgm:pt modelId="{E5ACB433-BE4E-44BB-A569-B3F4FF93FB43}">
      <dgm:prSet custT="1"/>
      <dgm:spPr/>
      <dgm:t>
        <a:bodyPr/>
        <a:lstStyle/>
        <a:p>
          <a:endParaRPr lang="en-AU" sz="2000" dirty="0"/>
        </a:p>
      </dgm:t>
    </dgm:pt>
    <dgm:pt modelId="{F59D140B-EDFA-4AA7-AA3C-274E2BBEDB24}" type="parTrans" cxnId="{3E314CAA-4198-42BB-BD89-3B149D5A7909}">
      <dgm:prSet/>
      <dgm:spPr/>
      <dgm:t>
        <a:bodyPr/>
        <a:lstStyle/>
        <a:p>
          <a:endParaRPr lang="en-US"/>
        </a:p>
      </dgm:t>
    </dgm:pt>
    <dgm:pt modelId="{0CAAA49F-7E77-457E-983F-76D7B5B100C0}" type="sibTrans" cxnId="{3E314CAA-4198-42BB-BD89-3B149D5A7909}">
      <dgm:prSet/>
      <dgm:spPr/>
      <dgm:t>
        <a:bodyPr/>
        <a:lstStyle/>
        <a:p>
          <a:endParaRPr lang="en-US"/>
        </a:p>
      </dgm:t>
    </dgm:pt>
    <dgm:pt modelId="{5B97D330-62DD-4835-9C3B-89B36991A9A3}">
      <dgm:prSet custT="1"/>
      <dgm:spPr/>
      <dgm:t>
        <a:bodyPr/>
        <a:lstStyle/>
        <a:p>
          <a:r>
            <a:rPr lang="en-AU" sz="2000" dirty="0"/>
            <a:t>Drink-driving</a:t>
          </a:r>
        </a:p>
      </dgm:t>
    </dgm:pt>
    <dgm:pt modelId="{36201A62-1BDD-4475-BF17-6E908ED3A4DC}" type="parTrans" cxnId="{33EC0ED1-1AF3-4187-A0E7-AAAE77F231A1}">
      <dgm:prSet/>
      <dgm:spPr/>
      <dgm:t>
        <a:bodyPr/>
        <a:lstStyle/>
        <a:p>
          <a:endParaRPr lang="en-US"/>
        </a:p>
      </dgm:t>
    </dgm:pt>
    <dgm:pt modelId="{E4848D4A-06A6-4EC8-BD90-6529AF73D30F}" type="sibTrans" cxnId="{33EC0ED1-1AF3-4187-A0E7-AAAE77F231A1}">
      <dgm:prSet/>
      <dgm:spPr/>
      <dgm:t>
        <a:bodyPr/>
        <a:lstStyle/>
        <a:p>
          <a:endParaRPr lang="en-US"/>
        </a:p>
      </dgm:t>
    </dgm:pt>
    <dgm:pt modelId="{515F2231-6631-4FB1-B930-1B018CE7078A}">
      <dgm:prSet custT="1"/>
      <dgm:spPr/>
      <dgm:t>
        <a:bodyPr/>
        <a:lstStyle/>
        <a:p>
          <a:r>
            <a:rPr lang="en-AU" sz="2000" dirty="0"/>
            <a:t>Bullying, stigma, discrimination</a:t>
          </a:r>
        </a:p>
      </dgm:t>
    </dgm:pt>
    <dgm:pt modelId="{ACABD2EC-433F-4F1F-8E30-BCBBA26E2A6B}" type="parTrans" cxnId="{6D3C7478-2F1B-4F59-A354-18DFB1DBFD81}">
      <dgm:prSet/>
      <dgm:spPr/>
      <dgm:t>
        <a:bodyPr/>
        <a:lstStyle/>
        <a:p>
          <a:endParaRPr lang="en-US"/>
        </a:p>
      </dgm:t>
    </dgm:pt>
    <dgm:pt modelId="{D1ED6EF4-8313-4FF9-A955-E120B7E144F9}" type="sibTrans" cxnId="{6D3C7478-2F1B-4F59-A354-18DFB1DBFD81}">
      <dgm:prSet/>
      <dgm:spPr/>
      <dgm:t>
        <a:bodyPr/>
        <a:lstStyle/>
        <a:p>
          <a:endParaRPr lang="en-US"/>
        </a:p>
      </dgm:t>
    </dgm:pt>
    <dgm:pt modelId="{78A6A480-5841-451C-BE22-3F6723674DA3}">
      <dgm:prSet custT="1"/>
      <dgm:spPr/>
      <dgm:t>
        <a:bodyPr/>
        <a:lstStyle/>
        <a:p>
          <a:r>
            <a:rPr lang="en-AU" sz="2000" dirty="0"/>
            <a:t>Illegal drug use</a:t>
          </a:r>
        </a:p>
      </dgm:t>
    </dgm:pt>
    <dgm:pt modelId="{E6881FC2-7D43-4CDD-AC79-86DA59D974CA}" type="parTrans" cxnId="{4E1BD5F0-2288-4D31-9081-3206C9FC9E05}">
      <dgm:prSet/>
      <dgm:spPr/>
      <dgm:t>
        <a:bodyPr/>
        <a:lstStyle/>
        <a:p>
          <a:endParaRPr lang="en-US"/>
        </a:p>
      </dgm:t>
    </dgm:pt>
    <dgm:pt modelId="{357BD5C9-9F5D-4B79-8595-0E2C9A901AC4}" type="sibTrans" cxnId="{4E1BD5F0-2288-4D31-9081-3206C9FC9E05}">
      <dgm:prSet/>
      <dgm:spPr/>
      <dgm:t>
        <a:bodyPr/>
        <a:lstStyle/>
        <a:p>
          <a:endParaRPr lang="en-US"/>
        </a:p>
      </dgm:t>
    </dgm:pt>
    <dgm:pt modelId="{76867213-55B2-46A2-B756-FB82535FF4E0}" type="pres">
      <dgm:prSet presAssocID="{DEFF1AE0-6922-4973-8EA1-8CD2643C3659}" presName="Name0" presStyleCnt="0">
        <dgm:presLayoutVars>
          <dgm:chMax val="2"/>
          <dgm:chPref val="2"/>
          <dgm:dir/>
          <dgm:animOne/>
          <dgm:resizeHandles val="exact"/>
        </dgm:presLayoutVars>
      </dgm:prSet>
      <dgm:spPr/>
      <dgm:t>
        <a:bodyPr/>
        <a:lstStyle/>
        <a:p>
          <a:endParaRPr lang="en-US"/>
        </a:p>
      </dgm:t>
    </dgm:pt>
    <dgm:pt modelId="{46604440-7C86-4FAE-A2C3-9E57A40A0717}" type="pres">
      <dgm:prSet presAssocID="{DEFF1AE0-6922-4973-8EA1-8CD2643C3659}" presName="Background" presStyleLbl="bgImgPlace1" presStyleIdx="0" presStyleCnt="1"/>
      <dgm:spPr/>
    </dgm:pt>
    <dgm:pt modelId="{47E1407C-79E7-43D9-BBA1-F4624F906730}" type="pres">
      <dgm:prSet presAssocID="{DEFF1AE0-6922-4973-8EA1-8CD2643C3659}" presName="ParentText1" presStyleLbl="revTx" presStyleIdx="0" presStyleCnt="2">
        <dgm:presLayoutVars>
          <dgm:chMax val="0"/>
          <dgm:chPref val="0"/>
          <dgm:bulletEnabled val="1"/>
        </dgm:presLayoutVars>
      </dgm:prSet>
      <dgm:spPr/>
      <dgm:t>
        <a:bodyPr/>
        <a:lstStyle/>
        <a:p>
          <a:endParaRPr lang="en-US"/>
        </a:p>
      </dgm:t>
    </dgm:pt>
    <dgm:pt modelId="{FD8CDD8D-4C44-4EF0-AB54-C1BAD2978363}" type="pres">
      <dgm:prSet presAssocID="{DEFF1AE0-6922-4973-8EA1-8CD2643C3659}" presName="ParentText2" presStyleLbl="revTx" presStyleIdx="1" presStyleCnt="2">
        <dgm:presLayoutVars>
          <dgm:chMax val="0"/>
          <dgm:chPref val="0"/>
          <dgm:bulletEnabled val="1"/>
        </dgm:presLayoutVars>
      </dgm:prSet>
      <dgm:spPr/>
      <dgm:t>
        <a:bodyPr/>
        <a:lstStyle/>
        <a:p>
          <a:endParaRPr lang="en-US"/>
        </a:p>
      </dgm:t>
    </dgm:pt>
    <dgm:pt modelId="{A3B8344E-2DD7-4883-BC84-8CC16C318659}" type="pres">
      <dgm:prSet presAssocID="{DEFF1AE0-6922-4973-8EA1-8CD2643C3659}" presName="Plus" presStyleLbl="alignNode1" presStyleIdx="0" presStyleCnt="2" custScaleX="47445" custScaleY="47445" custLinFactNeighborY="5202"/>
      <dgm:spPr/>
    </dgm:pt>
    <dgm:pt modelId="{068431ED-5102-4CF2-86D5-F955F937DD4A}" type="pres">
      <dgm:prSet presAssocID="{DEFF1AE0-6922-4973-8EA1-8CD2643C3659}" presName="Minus" presStyleLbl="alignNode1" presStyleIdx="1" presStyleCnt="2" custScaleX="47445" custScaleY="47445" custLinFactNeighborX="9211" custLinFactNeighborY="5375"/>
      <dgm:spPr/>
    </dgm:pt>
    <dgm:pt modelId="{7D12FDD8-A33E-4178-B7F0-D1FC35521611}" type="pres">
      <dgm:prSet presAssocID="{DEFF1AE0-6922-4973-8EA1-8CD2643C3659}" presName="Divider" presStyleLbl="parChTrans1D1" presStyleIdx="0" presStyleCnt="1"/>
      <dgm:spPr/>
    </dgm:pt>
  </dgm:ptLst>
  <dgm:cxnLst>
    <dgm:cxn modelId="{C1B06B97-F0C4-41C5-BCEA-DEDE3B20E7A6}" srcId="{F7A73BDF-0AB7-4C68-AAD3-78C8813D401A}" destId="{39E55CCE-5EF2-4CAC-8DEA-2B575A15B3D3}" srcOrd="2" destOrd="0" parTransId="{17329935-F310-4356-8C36-0902DD770DA8}" sibTransId="{FC338809-D09B-4CD9-8FC0-5E874FBE6E88}"/>
    <dgm:cxn modelId="{224D418A-B76A-4AA6-A16B-3195EAE0DD7C}" type="presOf" srcId="{E5ACB433-BE4E-44BB-A569-B3F4FF93FB43}" destId="{FD8CDD8D-4C44-4EF0-AB54-C1BAD2978363}" srcOrd="0" destOrd="7" presId="urn:microsoft.com/office/officeart/2009/3/layout/PlusandMinus"/>
    <dgm:cxn modelId="{7BBB1C4E-CC8A-4A5F-82C1-07ADB9F73790}" srcId="{F7A73BDF-0AB7-4C68-AAD3-78C8813D401A}" destId="{B02BA0A4-E031-4B56-9B52-C07B9510A589}" srcOrd="3" destOrd="0" parTransId="{7E779962-6A18-4511-AB58-1C1103CBEAF5}" sibTransId="{D3EC7416-1A73-4F67-A783-F2427A1889A3}"/>
    <dgm:cxn modelId="{867FCE77-5097-4105-AEA3-04A606A319D7}" type="presOf" srcId="{531245DC-9398-49A6-88B8-4CF54FDCA9A9}" destId="{FD8CDD8D-4C44-4EF0-AB54-C1BAD2978363}" srcOrd="0" destOrd="0" presId="urn:microsoft.com/office/officeart/2009/3/layout/PlusandMinus"/>
    <dgm:cxn modelId="{E37D1FDC-3B2A-40C9-9A69-3D9FDF51A9D0}" type="presOf" srcId="{B02BA0A4-E031-4B56-9B52-C07B9510A589}" destId="{47E1407C-79E7-43D9-BBA1-F4624F906730}" srcOrd="0" destOrd="4" presId="urn:microsoft.com/office/officeart/2009/3/layout/PlusandMinus"/>
    <dgm:cxn modelId="{47CAAE9F-2BDE-46F8-8A52-76B95C9481B5}" type="presOf" srcId="{DEFF1AE0-6922-4973-8EA1-8CD2643C3659}" destId="{76867213-55B2-46A2-B756-FB82535FF4E0}" srcOrd="0" destOrd="0" presId="urn:microsoft.com/office/officeart/2009/3/layout/PlusandMinus"/>
    <dgm:cxn modelId="{2385E331-6352-47E5-8728-C69E1B9E97F1}" type="presOf" srcId="{F7A73BDF-0AB7-4C68-AAD3-78C8813D401A}" destId="{47E1407C-79E7-43D9-BBA1-F4624F906730}" srcOrd="0" destOrd="0" presId="urn:microsoft.com/office/officeart/2009/3/layout/PlusandMinus"/>
    <dgm:cxn modelId="{3E314CAA-4198-42BB-BD89-3B149D5A7909}" srcId="{531245DC-9398-49A6-88B8-4CF54FDCA9A9}" destId="{E5ACB433-BE4E-44BB-A569-B3F4FF93FB43}" srcOrd="6" destOrd="0" parTransId="{F59D140B-EDFA-4AA7-AA3C-274E2BBEDB24}" sibTransId="{0CAAA49F-7E77-457E-983F-76D7B5B100C0}"/>
    <dgm:cxn modelId="{1E56562C-14BC-445D-864A-718E4F28E75B}" srcId="{531245DC-9398-49A6-88B8-4CF54FDCA9A9}" destId="{C5B4DF77-2171-4065-8AD5-8CE10180700E}" srcOrd="2" destOrd="0" parTransId="{3AE4CBA5-7D18-4314-8165-3202F2F9D25C}" sibTransId="{923BF5DF-3D56-4D67-9830-BDA6BF844C3D}"/>
    <dgm:cxn modelId="{7F464523-8175-4535-B2AD-2E3899201FED}" type="presOf" srcId="{39E55CCE-5EF2-4CAC-8DEA-2B575A15B3D3}" destId="{47E1407C-79E7-43D9-BBA1-F4624F906730}" srcOrd="0" destOrd="3" presId="urn:microsoft.com/office/officeart/2009/3/layout/PlusandMinus"/>
    <dgm:cxn modelId="{4278FE15-2AA5-43D1-81D4-C65D38FD0233}" type="presOf" srcId="{2B313A86-3B8B-4D38-91B6-06B374EC66BA}" destId="{FD8CDD8D-4C44-4EF0-AB54-C1BAD2978363}" srcOrd="0" destOrd="8" presId="urn:microsoft.com/office/officeart/2009/3/layout/PlusandMinus"/>
    <dgm:cxn modelId="{6E7857FF-2C05-41E7-8263-B6E2694D3390}" type="presOf" srcId="{78A6A480-5841-451C-BE22-3F6723674DA3}" destId="{FD8CDD8D-4C44-4EF0-AB54-C1BAD2978363}" srcOrd="0" destOrd="6" presId="urn:microsoft.com/office/officeart/2009/3/layout/PlusandMinus"/>
    <dgm:cxn modelId="{D78BD399-F302-4431-9945-1EC51CE65D10}" srcId="{DEFF1AE0-6922-4973-8EA1-8CD2643C3659}" destId="{F7A73BDF-0AB7-4C68-AAD3-78C8813D401A}" srcOrd="0" destOrd="0" parTransId="{88F6AAAB-D9FF-4AD9-BB3B-5FB40EE51768}" sibTransId="{7458524D-A001-4D57-8CF4-DD04D4B85BFA}"/>
    <dgm:cxn modelId="{E574AD17-571E-42C4-8F74-639ABB1C6DE3}" srcId="{DEFF1AE0-6922-4973-8EA1-8CD2643C3659}" destId="{531245DC-9398-49A6-88B8-4CF54FDCA9A9}" srcOrd="1" destOrd="0" parTransId="{61578158-3599-46DF-9F9D-8E40CE23E4DC}" sibTransId="{DCA63562-1930-4DD1-B7F6-603AB965C7C5}"/>
    <dgm:cxn modelId="{4E1BD5F0-2288-4D31-9081-3206C9FC9E05}" srcId="{531245DC-9398-49A6-88B8-4CF54FDCA9A9}" destId="{78A6A480-5841-451C-BE22-3F6723674DA3}" srcOrd="5" destOrd="0" parTransId="{E6881FC2-7D43-4CDD-AC79-86DA59D974CA}" sibTransId="{357BD5C9-9F5D-4B79-8595-0E2C9A901AC4}"/>
    <dgm:cxn modelId="{33EC0ED1-1AF3-4187-A0E7-AAAE77F231A1}" srcId="{531245DC-9398-49A6-88B8-4CF54FDCA9A9}" destId="{5B97D330-62DD-4835-9C3B-89B36991A9A3}" srcOrd="1" destOrd="0" parTransId="{36201A62-1BDD-4475-BF17-6E908ED3A4DC}" sibTransId="{E4848D4A-06A6-4EC8-BD90-6529AF73D30F}"/>
    <dgm:cxn modelId="{6D3C7478-2F1B-4F59-A354-18DFB1DBFD81}" srcId="{531245DC-9398-49A6-88B8-4CF54FDCA9A9}" destId="{515F2231-6631-4FB1-B930-1B018CE7078A}" srcOrd="4" destOrd="0" parTransId="{ACABD2EC-433F-4F1F-8E30-BCBBA26E2A6B}" sibTransId="{D1ED6EF4-8313-4FF9-A955-E120B7E144F9}"/>
    <dgm:cxn modelId="{53C01B9A-F0F4-4B6C-BEC1-AA0EC4740927}" srcId="{F7A73BDF-0AB7-4C68-AAD3-78C8813D401A}" destId="{41FA1089-8BA1-4086-9F45-CF2DF529B045}" srcOrd="0" destOrd="0" parTransId="{2B270A9E-EE9F-4B02-A029-8E4C071CB592}" sibTransId="{DE30EB80-5E77-44D4-97DD-A6869A13487E}"/>
    <dgm:cxn modelId="{BF18616F-AD81-450D-BDBA-79E8E7F910D9}" type="presOf" srcId="{8A9CB001-05FE-4366-AE41-95AC5B659D60}" destId="{FD8CDD8D-4C44-4EF0-AB54-C1BAD2978363}" srcOrd="0" destOrd="4" presId="urn:microsoft.com/office/officeart/2009/3/layout/PlusandMinus"/>
    <dgm:cxn modelId="{BBD8BD0C-DAC1-426F-8BD2-AFE37F3CDD5E}" srcId="{F7A73BDF-0AB7-4C68-AAD3-78C8813D401A}" destId="{B33002E9-79A5-4820-8154-B481998A4C01}" srcOrd="1" destOrd="0" parTransId="{05F2337E-73CF-4921-A20B-E38661C1782D}" sibTransId="{F7296DFA-5D2B-4144-A97C-7E6FE362FE65}"/>
    <dgm:cxn modelId="{48CD1F1A-0BBF-4194-90B7-C2AA349C2341}" srcId="{531245DC-9398-49A6-88B8-4CF54FDCA9A9}" destId="{8A9CB001-05FE-4366-AE41-95AC5B659D60}" srcOrd="3" destOrd="0" parTransId="{1F80EF4C-106C-44ED-9DE8-9A55EC9F56A9}" sibTransId="{B1D234F0-E9F6-4495-843E-676B291F6E8A}"/>
    <dgm:cxn modelId="{03FB29D6-E1A7-4F26-925A-C76E646C1F5E}" type="presOf" srcId="{43712867-C17B-45A8-80D5-66AFF804FBE2}" destId="{FD8CDD8D-4C44-4EF0-AB54-C1BAD2978363}" srcOrd="0" destOrd="1" presId="urn:microsoft.com/office/officeart/2009/3/layout/PlusandMinus"/>
    <dgm:cxn modelId="{307DEC31-981F-4B0D-A219-F09B25A9FCAA}" type="presOf" srcId="{5B97D330-62DD-4835-9C3B-89B36991A9A3}" destId="{FD8CDD8D-4C44-4EF0-AB54-C1BAD2978363}" srcOrd="0" destOrd="2" presId="urn:microsoft.com/office/officeart/2009/3/layout/PlusandMinus"/>
    <dgm:cxn modelId="{4AFD3F82-3EBA-46BB-A499-CB7DB2F1DABB}" srcId="{531245DC-9398-49A6-88B8-4CF54FDCA9A9}" destId="{43712867-C17B-45A8-80D5-66AFF804FBE2}" srcOrd="0" destOrd="0" parTransId="{47F17B44-5AB0-44A2-838E-F3D90D1B2156}" sibTransId="{DED01145-415C-4572-A18C-E08AAD0B8900}"/>
    <dgm:cxn modelId="{2D3022E7-D312-41D1-B027-098545A1BFDD}" type="presOf" srcId="{41FA1089-8BA1-4086-9F45-CF2DF529B045}" destId="{47E1407C-79E7-43D9-BBA1-F4624F906730}" srcOrd="0" destOrd="1" presId="urn:microsoft.com/office/officeart/2009/3/layout/PlusandMinus"/>
    <dgm:cxn modelId="{2AC0EC4E-3B65-4FF2-A720-EDCD86C965F5}" type="presOf" srcId="{B33002E9-79A5-4820-8154-B481998A4C01}" destId="{47E1407C-79E7-43D9-BBA1-F4624F906730}" srcOrd="0" destOrd="2" presId="urn:microsoft.com/office/officeart/2009/3/layout/PlusandMinus"/>
    <dgm:cxn modelId="{830D674F-29B6-4EF0-8C0A-741A9A642784}" type="presOf" srcId="{C5B4DF77-2171-4065-8AD5-8CE10180700E}" destId="{FD8CDD8D-4C44-4EF0-AB54-C1BAD2978363}" srcOrd="0" destOrd="3" presId="urn:microsoft.com/office/officeart/2009/3/layout/PlusandMinus"/>
    <dgm:cxn modelId="{4120C4DD-38FE-4D7E-ABAA-A3A6AF1B918D}" srcId="{531245DC-9398-49A6-88B8-4CF54FDCA9A9}" destId="{2B313A86-3B8B-4D38-91B6-06B374EC66BA}" srcOrd="7" destOrd="0" parTransId="{72996429-5F4C-4AEE-ACAE-1C1C319DFDBB}" sibTransId="{09E4EE4C-F56D-4D13-81FA-2B2B8FE19486}"/>
    <dgm:cxn modelId="{497F404A-6CBD-4451-89D8-A72C10615097}" type="presOf" srcId="{515F2231-6631-4FB1-B930-1B018CE7078A}" destId="{FD8CDD8D-4C44-4EF0-AB54-C1BAD2978363}" srcOrd="0" destOrd="5" presId="urn:microsoft.com/office/officeart/2009/3/layout/PlusandMinus"/>
    <dgm:cxn modelId="{411E2C0A-0CB3-4F8D-BB34-86A2883F6A0C}" type="presParOf" srcId="{76867213-55B2-46A2-B756-FB82535FF4E0}" destId="{46604440-7C86-4FAE-A2C3-9E57A40A0717}" srcOrd="0" destOrd="0" presId="urn:microsoft.com/office/officeart/2009/3/layout/PlusandMinus"/>
    <dgm:cxn modelId="{EAB21152-0068-4ED2-8E7B-65290F6B8095}" type="presParOf" srcId="{76867213-55B2-46A2-B756-FB82535FF4E0}" destId="{47E1407C-79E7-43D9-BBA1-F4624F906730}" srcOrd="1" destOrd="0" presId="urn:microsoft.com/office/officeart/2009/3/layout/PlusandMinus"/>
    <dgm:cxn modelId="{5AB5B8AF-39C8-4FB9-A820-36270F081C9D}" type="presParOf" srcId="{76867213-55B2-46A2-B756-FB82535FF4E0}" destId="{FD8CDD8D-4C44-4EF0-AB54-C1BAD2978363}" srcOrd="2" destOrd="0" presId="urn:microsoft.com/office/officeart/2009/3/layout/PlusandMinus"/>
    <dgm:cxn modelId="{F0E198D4-B8E9-40C0-8728-6B4E328FECD8}" type="presParOf" srcId="{76867213-55B2-46A2-B756-FB82535FF4E0}" destId="{A3B8344E-2DD7-4883-BC84-8CC16C318659}" srcOrd="3" destOrd="0" presId="urn:microsoft.com/office/officeart/2009/3/layout/PlusandMinus"/>
    <dgm:cxn modelId="{FC974120-3460-4D01-AE9E-4A8BE080F022}" type="presParOf" srcId="{76867213-55B2-46A2-B756-FB82535FF4E0}" destId="{068431ED-5102-4CF2-86D5-F955F937DD4A}" srcOrd="4" destOrd="0" presId="urn:microsoft.com/office/officeart/2009/3/layout/PlusandMinus"/>
    <dgm:cxn modelId="{EA5523C5-EF43-46E4-95B9-ABF9F0DFBA45}" type="presParOf" srcId="{76867213-55B2-46A2-B756-FB82535FF4E0}" destId="{7D12FDD8-A33E-4178-B7F0-D1FC35521611}"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04440-7C86-4FAE-A2C3-9E57A40A0717}">
      <dsp:nvSpPr>
        <dsp:cNvPr id="0" name=""/>
        <dsp:cNvSpPr/>
      </dsp:nvSpPr>
      <dsp:spPr>
        <a:xfrm>
          <a:off x="969523" y="613524"/>
          <a:ext cx="7413404" cy="3831202"/>
        </a:xfrm>
        <a:prstGeom prst="rect">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47E1407C-79E7-43D9-BBA1-F4624F906730}">
      <dsp:nvSpPr>
        <dsp:cNvPr id="0" name=""/>
        <dsp:cNvSpPr/>
      </dsp:nvSpPr>
      <dsp:spPr>
        <a:xfrm>
          <a:off x="1191073" y="1061588"/>
          <a:ext cx="3442546" cy="3277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1600200">
            <a:lnSpc>
              <a:spcPct val="90000"/>
            </a:lnSpc>
            <a:spcBef>
              <a:spcPct val="0"/>
            </a:spcBef>
            <a:spcAft>
              <a:spcPct val="35000"/>
            </a:spcAft>
          </a:pPr>
          <a:r>
            <a:rPr lang="en-AU" sz="3600" b="1" kern="1200" dirty="0"/>
            <a:t>Increased</a:t>
          </a:r>
          <a:endParaRPr lang="en-US" sz="3600" b="1" kern="1200" dirty="0"/>
        </a:p>
        <a:p>
          <a:pPr marL="228600" lvl="1" indent="-228600" algn="l" defTabSz="889000">
            <a:lnSpc>
              <a:spcPct val="90000"/>
            </a:lnSpc>
            <a:spcBef>
              <a:spcPct val="0"/>
            </a:spcBef>
            <a:spcAft>
              <a:spcPct val="15000"/>
            </a:spcAft>
            <a:buChar char="••"/>
          </a:pPr>
          <a:r>
            <a:rPr lang="en-AU" sz="2000" kern="1200" dirty="0"/>
            <a:t>Club participation</a:t>
          </a:r>
          <a:endParaRPr lang="en-US" sz="2000" kern="1200" dirty="0"/>
        </a:p>
        <a:p>
          <a:pPr marL="228600" lvl="1" indent="-228600" algn="l" defTabSz="889000">
            <a:lnSpc>
              <a:spcPct val="90000"/>
            </a:lnSpc>
            <a:spcBef>
              <a:spcPct val="0"/>
            </a:spcBef>
            <a:spcAft>
              <a:spcPct val="15000"/>
            </a:spcAft>
            <a:buChar char="••"/>
          </a:pPr>
          <a:r>
            <a:rPr lang="en-AU" sz="2000" kern="1200" dirty="0"/>
            <a:t>Club’s social standing in the community</a:t>
          </a:r>
        </a:p>
        <a:p>
          <a:pPr marL="228600" lvl="1" indent="-228600" algn="l" defTabSz="889000">
            <a:lnSpc>
              <a:spcPct val="90000"/>
            </a:lnSpc>
            <a:spcBef>
              <a:spcPct val="0"/>
            </a:spcBef>
            <a:spcAft>
              <a:spcPct val="15000"/>
            </a:spcAft>
            <a:buChar char="••"/>
          </a:pPr>
          <a:r>
            <a:rPr lang="en-AU" sz="2000" kern="1200" dirty="0"/>
            <a:t>Sponsorship and funding opportunities</a:t>
          </a:r>
        </a:p>
        <a:p>
          <a:pPr marL="228600" lvl="1" indent="-228600" algn="l" defTabSz="889000">
            <a:lnSpc>
              <a:spcPct val="90000"/>
            </a:lnSpc>
            <a:spcBef>
              <a:spcPct val="0"/>
            </a:spcBef>
            <a:spcAft>
              <a:spcPct val="15000"/>
            </a:spcAft>
            <a:buChar char="••"/>
          </a:pPr>
          <a:r>
            <a:rPr lang="en-AU" sz="2000" kern="1200" dirty="0"/>
            <a:t>Diversified revenue streams</a:t>
          </a:r>
        </a:p>
      </dsp:txBody>
      <dsp:txXfrm>
        <a:off x="1191073" y="1061588"/>
        <a:ext cx="3442546" cy="3277546"/>
      </dsp:txXfrm>
    </dsp:sp>
    <dsp:sp modelId="{FD8CDD8D-4C44-4EF0-AB54-C1BAD2978363}">
      <dsp:nvSpPr>
        <dsp:cNvPr id="0" name=""/>
        <dsp:cNvSpPr/>
      </dsp:nvSpPr>
      <dsp:spPr>
        <a:xfrm>
          <a:off x="4710310" y="1061588"/>
          <a:ext cx="3442546" cy="3277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1600200">
            <a:lnSpc>
              <a:spcPct val="90000"/>
            </a:lnSpc>
            <a:spcBef>
              <a:spcPct val="0"/>
            </a:spcBef>
            <a:spcAft>
              <a:spcPct val="35000"/>
            </a:spcAft>
          </a:pPr>
          <a:r>
            <a:rPr lang="en-AU" sz="3600" b="1" kern="1200" dirty="0"/>
            <a:t>Reduced</a:t>
          </a:r>
        </a:p>
        <a:p>
          <a:pPr marL="228600" lvl="1" indent="-228600" algn="l" defTabSz="889000">
            <a:lnSpc>
              <a:spcPct val="90000"/>
            </a:lnSpc>
            <a:spcBef>
              <a:spcPct val="0"/>
            </a:spcBef>
            <a:spcAft>
              <a:spcPct val="15000"/>
            </a:spcAft>
            <a:buChar char="••"/>
          </a:pPr>
          <a:r>
            <a:rPr lang="en-AU" sz="2000" kern="1200" dirty="0"/>
            <a:t>Risky and harmful drinking</a:t>
          </a:r>
        </a:p>
        <a:p>
          <a:pPr marL="228600" lvl="1" indent="-228600" algn="l" defTabSz="889000">
            <a:lnSpc>
              <a:spcPct val="90000"/>
            </a:lnSpc>
            <a:spcBef>
              <a:spcPct val="0"/>
            </a:spcBef>
            <a:spcAft>
              <a:spcPct val="15000"/>
            </a:spcAft>
            <a:buChar char="••"/>
          </a:pPr>
          <a:r>
            <a:rPr lang="en-AU" sz="2000" kern="1200" dirty="0"/>
            <a:t>Drink-driving</a:t>
          </a:r>
        </a:p>
        <a:p>
          <a:pPr marL="228600" lvl="1" indent="-228600" algn="l" defTabSz="889000">
            <a:lnSpc>
              <a:spcPct val="90000"/>
            </a:lnSpc>
            <a:spcBef>
              <a:spcPct val="0"/>
            </a:spcBef>
            <a:spcAft>
              <a:spcPct val="15000"/>
            </a:spcAft>
            <a:buChar char="••"/>
          </a:pPr>
          <a:r>
            <a:rPr lang="en-AU" sz="2000" kern="1200" dirty="0"/>
            <a:t>Smoking</a:t>
          </a:r>
        </a:p>
        <a:p>
          <a:pPr marL="228600" lvl="1" indent="-228600" algn="l" defTabSz="889000">
            <a:lnSpc>
              <a:spcPct val="90000"/>
            </a:lnSpc>
            <a:spcBef>
              <a:spcPct val="0"/>
            </a:spcBef>
            <a:spcAft>
              <a:spcPct val="15000"/>
            </a:spcAft>
            <a:buChar char="••"/>
          </a:pPr>
          <a:r>
            <a:rPr lang="en-AU" sz="2000" kern="1200" dirty="0"/>
            <a:t>Risk of liability</a:t>
          </a:r>
        </a:p>
        <a:p>
          <a:pPr marL="228600" lvl="1" indent="-228600" algn="l" defTabSz="889000">
            <a:lnSpc>
              <a:spcPct val="90000"/>
            </a:lnSpc>
            <a:spcBef>
              <a:spcPct val="0"/>
            </a:spcBef>
            <a:spcAft>
              <a:spcPct val="15000"/>
            </a:spcAft>
            <a:buChar char="••"/>
          </a:pPr>
          <a:r>
            <a:rPr lang="en-AU" sz="2000" kern="1200" dirty="0"/>
            <a:t>Bullying, stigma, discrimination</a:t>
          </a:r>
        </a:p>
        <a:p>
          <a:pPr marL="228600" lvl="1" indent="-228600" algn="l" defTabSz="889000">
            <a:lnSpc>
              <a:spcPct val="90000"/>
            </a:lnSpc>
            <a:spcBef>
              <a:spcPct val="0"/>
            </a:spcBef>
            <a:spcAft>
              <a:spcPct val="15000"/>
            </a:spcAft>
            <a:buChar char="••"/>
          </a:pPr>
          <a:r>
            <a:rPr lang="en-AU" sz="2000" kern="1200" dirty="0"/>
            <a:t>Illegal drug use</a:t>
          </a:r>
        </a:p>
        <a:p>
          <a:pPr marL="228600" lvl="1" indent="-228600" algn="l" defTabSz="889000">
            <a:lnSpc>
              <a:spcPct val="90000"/>
            </a:lnSpc>
            <a:spcBef>
              <a:spcPct val="0"/>
            </a:spcBef>
            <a:spcAft>
              <a:spcPct val="15000"/>
            </a:spcAft>
            <a:buChar char="••"/>
          </a:pPr>
          <a:endParaRPr lang="en-AU" sz="2000" kern="1200" dirty="0"/>
        </a:p>
        <a:p>
          <a:pPr marL="228600" lvl="1" indent="-228600" algn="l" defTabSz="889000">
            <a:lnSpc>
              <a:spcPct val="90000"/>
            </a:lnSpc>
            <a:spcBef>
              <a:spcPct val="0"/>
            </a:spcBef>
            <a:spcAft>
              <a:spcPct val="15000"/>
            </a:spcAft>
            <a:buChar char="••"/>
          </a:pPr>
          <a:endParaRPr lang="en-AU" sz="2000" kern="1200" dirty="0"/>
        </a:p>
      </dsp:txBody>
      <dsp:txXfrm>
        <a:off x="4710310" y="1061588"/>
        <a:ext cx="3442546" cy="3277546"/>
      </dsp:txXfrm>
    </dsp:sp>
    <dsp:sp modelId="{A3B8344E-2DD7-4883-BC84-8CC16C318659}">
      <dsp:nvSpPr>
        <dsp:cNvPr id="0" name=""/>
        <dsp:cNvSpPr/>
      </dsp:nvSpPr>
      <dsp:spPr>
        <a:xfrm>
          <a:off x="583274" y="302827"/>
          <a:ext cx="687286" cy="687286"/>
        </a:xfrm>
        <a:prstGeom prst="plus">
          <a:avLst>
            <a:gd name="adj" fmla="val 3281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68431ED-5102-4CF2-86D5-F955F937DD4A}">
      <dsp:nvSpPr>
        <dsp:cNvPr id="0" name=""/>
        <dsp:cNvSpPr/>
      </dsp:nvSpPr>
      <dsp:spPr>
        <a:xfrm>
          <a:off x="7844234" y="515653"/>
          <a:ext cx="646857" cy="22167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D12FDD8-A33E-4178-B7F0-D1FC35521611}">
      <dsp:nvSpPr>
        <dsp:cNvPr id="0" name=""/>
        <dsp:cNvSpPr/>
      </dsp:nvSpPr>
      <dsp:spPr>
        <a:xfrm>
          <a:off x="4676225" y="1068596"/>
          <a:ext cx="852" cy="3130372"/>
        </a:xfrm>
        <a:prstGeom prst="line">
          <a:avLst/>
        </a:prstGeom>
        <a:noFill/>
        <a:ln w="12700" cap="flat" cmpd="sng" algn="ctr">
          <a:solidFill>
            <a:schemeClr val="accent3">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D1FA4E7F-AC46-422E-A46D-66A9B42E4477}" type="datetimeFigureOut">
              <a:rPr lang="en-AU" smtClean="0"/>
              <a:t>16/05/2018</a:t>
            </a:fld>
            <a:endParaRPr lang="en-AU"/>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9E8E7C73-B0E1-487A-9514-491F54F40698}" type="slidenum">
              <a:rPr lang="en-AU" smtClean="0"/>
              <a:t>‹#›</a:t>
            </a:fld>
            <a:endParaRPr lang="en-AU"/>
          </a:p>
        </p:txBody>
      </p:sp>
    </p:spTree>
    <p:extLst>
      <p:ext uri="{BB962C8B-B14F-4D97-AF65-F5344CB8AC3E}">
        <p14:creationId xmlns:p14="http://schemas.microsoft.com/office/powerpoint/2010/main" val="353993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27160EF1-757F-E44D-920B-92919E6A2845}" type="datetimeFigureOut">
              <a:rPr lang="en-GB" smtClean="0"/>
              <a:t>16/05/2018</a:t>
            </a:fld>
            <a:endParaRPr lang="en-GB"/>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6AB7E726-1BD3-A74D-9641-FE727B05F236}" type="slidenum">
              <a:rPr lang="en-GB" smtClean="0"/>
              <a:t>‹#›</a:t>
            </a:fld>
            <a:endParaRPr lang="en-GB"/>
          </a:p>
        </p:txBody>
      </p:sp>
    </p:spTree>
    <p:extLst>
      <p:ext uri="{BB962C8B-B14F-4D97-AF65-F5344CB8AC3E}">
        <p14:creationId xmlns:p14="http://schemas.microsoft.com/office/powerpoint/2010/main" val="164892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B7E726-1BD3-A74D-9641-FE727B05F236}" type="slidenum">
              <a:rPr lang="en-GB" smtClean="0"/>
              <a:t>1</a:t>
            </a:fld>
            <a:endParaRPr lang="en-GB"/>
          </a:p>
        </p:txBody>
      </p:sp>
    </p:spTree>
    <p:extLst>
      <p:ext uri="{BB962C8B-B14F-4D97-AF65-F5344CB8AC3E}">
        <p14:creationId xmlns:p14="http://schemas.microsoft.com/office/powerpoint/2010/main" val="103127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3488" y="1087438"/>
            <a:ext cx="9661526" cy="5435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Discuss</a:t>
            </a:r>
            <a:r>
              <a:rPr lang="en-AU" baseline="0" dirty="0"/>
              <a:t> RCT and KPMG Reports</a:t>
            </a:r>
            <a:endParaRPr lang="en-AU" dirty="0"/>
          </a:p>
          <a:p>
            <a:endParaRPr lang="en-AU" dirty="0"/>
          </a:p>
          <a:p>
            <a:r>
              <a:rPr lang="en-AU" dirty="0" err="1"/>
              <a:t>Stickability</a:t>
            </a:r>
            <a:r>
              <a:rPr lang="en-AU" dirty="0"/>
              <a:t> – what we do works and continues to be in place when committee’s change</a:t>
            </a:r>
          </a:p>
          <a:p>
            <a:endParaRPr lang="en-AU" dirty="0"/>
          </a:p>
          <a:p>
            <a:r>
              <a:rPr lang="en-AU" dirty="0"/>
              <a:t>Role Modelling – is the key to changing hearts and minds</a:t>
            </a:r>
          </a:p>
          <a:p>
            <a:endParaRPr lang="en-AU" dirty="0"/>
          </a:p>
          <a:p>
            <a:r>
              <a:rPr lang="en-AU" baseline="0" dirty="0"/>
              <a:t>Slide notes: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Research conducted by KPMG shows </a:t>
            </a:r>
            <a:r>
              <a:rPr lang="en-AU" sz="1200" i="1" kern="1200" dirty="0">
                <a:solidFill>
                  <a:schemeClr val="tx1"/>
                </a:solidFill>
                <a:effectLst/>
                <a:latin typeface="+mn-lt"/>
                <a:ea typeface="+mn-ea"/>
                <a:cs typeface="+mn-cs"/>
              </a:rPr>
              <a:t>Good Sports </a:t>
            </a:r>
            <a:r>
              <a:rPr lang="en-AU" sz="1200" kern="1200" dirty="0">
                <a:solidFill>
                  <a:schemeClr val="tx1"/>
                </a:solidFill>
                <a:effectLst/>
                <a:latin typeface="+mn-lt"/>
                <a:ea typeface="+mn-ea"/>
                <a:cs typeface="+mn-cs"/>
              </a:rPr>
              <a:t>saves the community and government millions of dollars a year treating alcohol-related harms.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Investment in prevention is money well spent. KPMG research shows that for every $1 invested in </a:t>
            </a:r>
            <a:r>
              <a:rPr lang="en-AU" sz="1200" i="1" kern="1200" dirty="0">
                <a:solidFill>
                  <a:schemeClr val="tx1"/>
                </a:solidFill>
                <a:effectLst/>
                <a:latin typeface="+mn-lt"/>
                <a:ea typeface="+mn-ea"/>
                <a:cs typeface="+mn-cs"/>
              </a:rPr>
              <a:t>Good Sports </a:t>
            </a:r>
            <a:r>
              <a:rPr lang="en-AU" sz="1200" kern="1200" dirty="0">
                <a:solidFill>
                  <a:schemeClr val="tx1"/>
                </a:solidFill>
                <a:effectLst/>
                <a:latin typeface="+mn-lt"/>
                <a:ea typeface="+mn-ea"/>
                <a:cs typeface="+mn-cs"/>
              </a:rPr>
              <a:t>clubs leads to more than $4 saved in alcohol-related harm.</a:t>
            </a:r>
          </a:p>
          <a:p>
            <a:endParaRPr lang="en-AU" dirty="0"/>
          </a:p>
        </p:txBody>
      </p:sp>
      <p:sp>
        <p:nvSpPr>
          <p:cNvPr id="4" name="Slide Number Placeholder 3"/>
          <p:cNvSpPr>
            <a:spLocks noGrp="1"/>
          </p:cNvSpPr>
          <p:nvPr>
            <p:ph type="sldNum" sz="quarter" idx="10"/>
          </p:nvPr>
        </p:nvSpPr>
        <p:spPr/>
        <p:txBody>
          <a:bodyPr/>
          <a:lstStyle/>
          <a:p>
            <a:fld id="{B8CF7AB9-9D2D-464F-B6C5-F01D37C24014}" type="slidenum">
              <a:rPr lang="en-AU" smtClean="0"/>
              <a:t>11</a:t>
            </a:fld>
            <a:endParaRPr lang="en-AU" dirty="0"/>
          </a:p>
        </p:txBody>
      </p:sp>
    </p:spTree>
    <p:extLst>
      <p:ext uri="{BB962C8B-B14F-4D97-AF65-F5344CB8AC3E}">
        <p14:creationId xmlns:p14="http://schemas.microsoft.com/office/powerpoint/2010/main" val="289704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Leasing Council sporting facilities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Sydney and Central NSW Coast</a:t>
            </a:r>
            <a:r>
              <a:rPr lang="en-AU" sz="1200" kern="1200" dirty="0">
                <a:solidFill>
                  <a:schemeClr val="tx1"/>
                </a:solidFill>
                <a:effectLst/>
                <a:latin typeface="+mn-lt"/>
                <a:ea typeface="+mn-ea"/>
                <a:cs typeface="+mn-cs"/>
              </a:rPr>
              <a:t>:</a:t>
            </a:r>
          </a:p>
          <a:p>
            <a:pPr lvl="0"/>
            <a:r>
              <a:rPr lang="en-AU" sz="1200" kern="1200" dirty="0">
                <a:solidFill>
                  <a:schemeClr val="tx1"/>
                </a:solidFill>
                <a:effectLst/>
                <a:latin typeface="+mn-lt"/>
                <a:ea typeface="+mn-ea"/>
                <a:cs typeface="+mn-cs"/>
              </a:rPr>
              <a:t>Mandatory for all clubs to be accredited: Councils such as Sutherland, Liverpool and Waverley require clubs to be </a:t>
            </a:r>
            <a:r>
              <a:rPr lang="en-AU" sz="1200" i="1" kern="1200" dirty="0">
                <a:solidFill>
                  <a:schemeClr val="tx1"/>
                </a:solidFill>
                <a:effectLst/>
                <a:latin typeface="+mn-lt"/>
                <a:ea typeface="+mn-ea"/>
                <a:cs typeface="+mn-cs"/>
              </a:rPr>
              <a:t>Good Sports</a:t>
            </a:r>
            <a:r>
              <a:rPr lang="en-AU" sz="1200" kern="1200" dirty="0">
                <a:solidFill>
                  <a:schemeClr val="tx1"/>
                </a:solidFill>
                <a:effectLst/>
                <a:latin typeface="+mn-lt"/>
                <a:ea typeface="+mn-ea"/>
                <a:cs typeface="+mn-cs"/>
              </a:rPr>
              <a:t> accredited as a condition to hire grounds</a:t>
            </a:r>
          </a:p>
          <a:p>
            <a:pPr lvl="0"/>
            <a:r>
              <a:rPr lang="en-AU" sz="1200" kern="1200" dirty="0">
                <a:solidFill>
                  <a:schemeClr val="tx1"/>
                </a:solidFill>
                <a:effectLst/>
                <a:latin typeface="+mn-lt"/>
                <a:ea typeface="+mn-ea"/>
                <a:cs typeface="+mn-cs"/>
              </a:rPr>
              <a:t>Mandatory for clubs with liquor licenses to be accredited:  Gosford and Wyong Councils require any clubs selling alcohol &amp; with a license to be </a:t>
            </a:r>
            <a:r>
              <a:rPr lang="en-AU" sz="1200" i="1" kern="1200" dirty="0">
                <a:solidFill>
                  <a:schemeClr val="tx1"/>
                </a:solidFill>
                <a:effectLst/>
                <a:latin typeface="+mn-lt"/>
                <a:ea typeface="+mn-ea"/>
                <a:cs typeface="+mn-cs"/>
              </a:rPr>
              <a:t>Good Sports</a:t>
            </a:r>
            <a:r>
              <a:rPr lang="en-AU" sz="1200" kern="1200" dirty="0">
                <a:solidFill>
                  <a:schemeClr val="tx1"/>
                </a:solidFill>
                <a:effectLst/>
                <a:latin typeface="+mn-lt"/>
                <a:ea typeface="+mn-ea"/>
                <a:cs typeface="+mn-cs"/>
              </a:rPr>
              <a:t> accredited to hire grounds</a:t>
            </a:r>
          </a:p>
          <a:p>
            <a:pPr lvl="0"/>
            <a:r>
              <a:rPr lang="en-AU" sz="1200" kern="1200" dirty="0">
                <a:solidFill>
                  <a:schemeClr val="tx1"/>
                </a:solidFill>
                <a:effectLst/>
                <a:latin typeface="+mn-lt"/>
                <a:ea typeface="+mn-ea"/>
                <a:cs typeface="+mn-cs"/>
              </a:rPr>
              <a:t>Accreditation used to compare clubs requesting booking: Marrickville Council have developed a matrix, of which Good Sports accreditation is one criteria, with each criteria being given a certain rating.  The matrix is used to compare requests for the same venue.  Hence, a club with </a:t>
            </a:r>
            <a:r>
              <a:rPr lang="en-AU" sz="1200" i="1" kern="1200" dirty="0">
                <a:solidFill>
                  <a:schemeClr val="tx1"/>
                </a:solidFill>
                <a:effectLst/>
                <a:latin typeface="+mn-lt"/>
                <a:ea typeface="+mn-ea"/>
                <a:cs typeface="+mn-cs"/>
              </a:rPr>
              <a:t>Good Sports</a:t>
            </a:r>
            <a:r>
              <a:rPr lang="en-AU" sz="1200" kern="1200" dirty="0">
                <a:solidFill>
                  <a:schemeClr val="tx1"/>
                </a:solidFill>
                <a:effectLst/>
                <a:latin typeface="+mn-lt"/>
                <a:ea typeface="+mn-ea"/>
                <a:cs typeface="+mn-cs"/>
              </a:rPr>
              <a:t> accreditation is more likely to have access to a ground</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Newcastle City Council</a:t>
            </a:r>
            <a:r>
              <a:rPr lang="en-AU" sz="1200" kern="1200" dirty="0">
                <a:solidFill>
                  <a:schemeClr val="tx1"/>
                </a:solidFill>
                <a:effectLst/>
                <a:latin typeface="+mn-lt"/>
                <a:ea typeface="+mn-ea"/>
                <a:cs typeface="+mn-cs"/>
              </a:rPr>
              <a:t>:</a:t>
            </a:r>
          </a:p>
          <a:p>
            <a:pPr lvl="0"/>
            <a:r>
              <a:rPr lang="en-AU" sz="1200" i="1" kern="1200" dirty="0">
                <a:solidFill>
                  <a:schemeClr val="tx1"/>
                </a:solidFill>
                <a:effectLst/>
                <a:latin typeface="+mn-lt"/>
                <a:ea typeface="+mn-ea"/>
                <a:cs typeface="+mn-cs"/>
              </a:rPr>
              <a:t>Good Sports</a:t>
            </a:r>
            <a:r>
              <a:rPr lang="en-AU" sz="1200" kern="1200" dirty="0">
                <a:solidFill>
                  <a:schemeClr val="tx1"/>
                </a:solidFill>
                <a:effectLst/>
                <a:latin typeface="+mn-lt"/>
                <a:ea typeface="+mn-ea"/>
                <a:cs typeface="+mn-cs"/>
              </a:rPr>
              <a:t> has a Community Partnership contract with the Council – they provide a $5500 grant to </a:t>
            </a:r>
            <a:r>
              <a:rPr lang="en-AU" sz="1200" i="1" kern="1200" dirty="0">
                <a:solidFill>
                  <a:schemeClr val="tx1"/>
                </a:solidFill>
                <a:effectLst/>
                <a:latin typeface="+mn-lt"/>
                <a:ea typeface="+mn-ea"/>
                <a:cs typeface="+mn-cs"/>
              </a:rPr>
              <a:t>Good Sports</a:t>
            </a:r>
            <a:r>
              <a:rPr lang="en-AU" sz="1200" kern="1200" dirty="0">
                <a:solidFill>
                  <a:schemeClr val="tx1"/>
                </a:solidFill>
                <a:effectLst/>
                <a:latin typeface="+mn-lt"/>
                <a:ea typeface="+mn-ea"/>
                <a:cs typeface="+mn-cs"/>
              </a:rPr>
              <a:t> each year</a:t>
            </a:r>
          </a:p>
          <a:p>
            <a:pPr lvl="0"/>
            <a:r>
              <a:rPr lang="en-AU" sz="1200" kern="1200" dirty="0">
                <a:solidFill>
                  <a:schemeClr val="tx1"/>
                </a:solidFill>
                <a:effectLst/>
                <a:latin typeface="+mn-lt"/>
                <a:ea typeface="+mn-ea"/>
                <a:cs typeface="+mn-cs"/>
              </a:rPr>
              <a:t>All sporting clubs that use Council grounds or facilities within the LGA must be </a:t>
            </a:r>
            <a:r>
              <a:rPr lang="en-AU" sz="1200" i="1" kern="1200" dirty="0">
                <a:solidFill>
                  <a:schemeClr val="tx1"/>
                </a:solidFill>
                <a:effectLst/>
                <a:latin typeface="+mn-lt"/>
                <a:ea typeface="+mn-ea"/>
                <a:cs typeface="+mn-cs"/>
              </a:rPr>
              <a:t>Good Sports</a:t>
            </a:r>
            <a:r>
              <a:rPr lang="en-AU" sz="1200" kern="1200" dirty="0">
                <a:solidFill>
                  <a:schemeClr val="tx1"/>
                </a:solidFill>
                <a:effectLst/>
                <a:latin typeface="+mn-lt"/>
                <a:ea typeface="+mn-ea"/>
                <a:cs typeface="+mn-cs"/>
              </a:rPr>
              <a:t> accredited (need to provide a copy of the club’s </a:t>
            </a:r>
            <a:r>
              <a:rPr lang="en-AU" sz="1200" i="1" kern="1200" dirty="0">
                <a:solidFill>
                  <a:schemeClr val="tx1"/>
                </a:solidFill>
                <a:effectLst/>
                <a:latin typeface="+mn-lt"/>
                <a:ea typeface="+mn-ea"/>
                <a:cs typeface="+mn-cs"/>
              </a:rPr>
              <a:t>Good Sports</a:t>
            </a:r>
            <a:r>
              <a:rPr lang="en-AU" sz="1200" kern="1200" dirty="0">
                <a:solidFill>
                  <a:schemeClr val="tx1"/>
                </a:solidFill>
                <a:effectLst/>
                <a:latin typeface="+mn-lt"/>
                <a:ea typeface="+mn-ea"/>
                <a:cs typeface="+mn-cs"/>
              </a:rPr>
              <a:t> current accreditation certificate). </a:t>
            </a:r>
          </a:p>
          <a:p>
            <a:r>
              <a:rPr lang="en-AU"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Albury City Council (clauses included in their sporting facilities lease agreement):</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Clubs that have an active history of participating in community events, proactively developing the club culture and participating in community programs such as Good Sports will be looked upon </a:t>
            </a:r>
            <a:r>
              <a:rPr lang="en-US" sz="1200" kern="1200" dirty="0" err="1">
                <a:solidFill>
                  <a:schemeClr val="tx1"/>
                </a:solidFill>
                <a:effectLst/>
                <a:latin typeface="+mn-lt"/>
                <a:ea typeface="+mn-ea"/>
                <a:cs typeface="+mn-cs"/>
              </a:rPr>
              <a:t>favourably</a:t>
            </a:r>
            <a:r>
              <a:rPr lang="en-US" sz="1200" kern="1200" dirty="0">
                <a:solidFill>
                  <a:schemeClr val="tx1"/>
                </a:solidFill>
                <a:effectLst/>
                <a:latin typeface="+mn-lt"/>
                <a:ea typeface="+mn-ea"/>
                <a:cs typeface="+mn-cs"/>
              </a:rPr>
              <a:t> in the allocation process.</a:t>
            </a:r>
            <a:endParaRPr lang="en-AU" dirty="0">
              <a:effectLst/>
            </a:endParaRPr>
          </a:p>
          <a:p>
            <a:pPr lvl="0"/>
            <a:r>
              <a:rPr lang="en-US" sz="1200" kern="1200" dirty="0">
                <a:solidFill>
                  <a:schemeClr val="tx1"/>
                </a:solidFill>
                <a:effectLst/>
                <a:latin typeface="+mn-lt"/>
                <a:ea typeface="+mn-ea"/>
                <a:cs typeface="+mn-cs"/>
              </a:rPr>
              <a:t>No alcohol is to be consumed on the playing surface while participating in the use of an Albury City sporting facility. Albury City encourages clubs to become members of community programs such as Good Sports. It is also recommended that clubs take a proactive approach and implement drug and alcohol policies and programs to ensure their club promotes a healthy lifestyle to the community.</a:t>
            </a:r>
            <a:endParaRPr lang="en-AU" dirty="0">
              <a:effectLst/>
            </a:endParaRP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Gosford City Council (clause included in their sportsground information/ground hire booklet)</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Liquor Licensing</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be considered for approval Clubs should be registered with the Good Sports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which is an initiative by the Australian Drug Foundation to assist Sporting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to implement responsible alcohol management practices. Involvement with the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is free and will assist your club to manage alcohol responsibly and provide a safe environment for your members and visitors. In turn this creates a more positive community image of the club, encouraging more people to become involved thus generating more diverse streams of revenue for the club. Information is available at http://www.goodsports.com.au/</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Liverpool City Council (clause included in their HIRE OF PLAYING SURFACES POLICY)</a:t>
            </a: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All seasonal hirers are required to become accredited by the Good Sports Program from 1 September 2010, unless informed by Council they are exempt. The Good Sports Program is a State Government Initiative assisting sporting clubs to become safe, healthy and family friendly members of the community through responsible service and consumption of alcohol. It is an initiative of the Australian Drug Foundation supported by Council and the NSW Roads and Traffic Authority.</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Other state examples:</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Victoria:</a:t>
            </a: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Some councils offer a financial discount on hire fees but to receive discount must be </a:t>
            </a:r>
            <a:r>
              <a:rPr lang="en-AU" sz="1200" i="1" kern="1200" dirty="0">
                <a:solidFill>
                  <a:schemeClr val="tx1"/>
                </a:solidFill>
                <a:effectLst/>
                <a:latin typeface="+mn-lt"/>
                <a:ea typeface="+mn-ea"/>
                <a:cs typeface="+mn-cs"/>
              </a:rPr>
              <a:t>Good Sports</a:t>
            </a:r>
            <a:r>
              <a:rPr lang="en-AU" sz="1200" kern="1200" dirty="0">
                <a:solidFill>
                  <a:schemeClr val="tx1"/>
                </a:solidFill>
                <a:effectLst/>
                <a:latin typeface="+mn-lt"/>
                <a:ea typeface="+mn-ea"/>
                <a:cs typeface="+mn-cs"/>
              </a:rPr>
              <a:t> accredited.</a:t>
            </a:r>
          </a:p>
          <a:p>
            <a:pPr lvl="0"/>
            <a:r>
              <a:rPr lang="en-AU" sz="1200" kern="1200" dirty="0">
                <a:solidFill>
                  <a:schemeClr val="tx1"/>
                </a:solidFill>
                <a:effectLst/>
                <a:latin typeface="+mn-lt"/>
                <a:ea typeface="+mn-ea"/>
                <a:cs typeface="+mn-cs"/>
              </a:rPr>
              <a:t>Many councils included in their tenancy agreements “the council highly recommends joining the Good Sports program”.</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Northern Territory (Darwin, Palmerston, Katherine and Alice Springs)</a:t>
            </a:r>
            <a:r>
              <a:rPr lang="en-AU" sz="1200" kern="1200" dirty="0">
                <a:solidFill>
                  <a:schemeClr val="tx1"/>
                </a:solidFill>
                <a:effectLst/>
                <a:latin typeface="+mn-lt"/>
                <a:ea typeface="+mn-ea"/>
                <a:cs typeface="+mn-cs"/>
              </a:rPr>
              <a:t>:</a:t>
            </a:r>
          </a:p>
          <a:p>
            <a:pPr lvl="0"/>
            <a:r>
              <a:rPr lang="en-AU" sz="1200" kern="1200" dirty="0">
                <a:solidFill>
                  <a:schemeClr val="tx1"/>
                </a:solidFill>
                <a:effectLst/>
                <a:latin typeface="+mn-lt"/>
                <a:ea typeface="+mn-ea"/>
                <a:cs typeface="+mn-cs"/>
              </a:rPr>
              <a:t>Any Club holding a lease must be </a:t>
            </a:r>
            <a:r>
              <a:rPr lang="en-AU" sz="1200" i="1" kern="1200" dirty="0">
                <a:solidFill>
                  <a:schemeClr val="tx1"/>
                </a:solidFill>
                <a:effectLst/>
                <a:latin typeface="+mn-lt"/>
                <a:ea typeface="+mn-ea"/>
                <a:cs typeface="+mn-cs"/>
              </a:rPr>
              <a:t>Good Sports</a:t>
            </a:r>
            <a:r>
              <a:rPr lang="en-AU" sz="1200" kern="1200" dirty="0">
                <a:solidFill>
                  <a:schemeClr val="tx1"/>
                </a:solidFill>
                <a:effectLst/>
                <a:latin typeface="+mn-lt"/>
                <a:ea typeface="+mn-ea"/>
                <a:cs typeface="+mn-cs"/>
              </a:rPr>
              <a:t> accredited.</a:t>
            </a:r>
          </a:p>
          <a:p>
            <a:pPr lvl="0"/>
            <a:r>
              <a:rPr lang="en-AU" sz="1200" kern="1200" dirty="0">
                <a:solidFill>
                  <a:schemeClr val="tx1"/>
                </a:solidFill>
                <a:effectLst/>
                <a:latin typeface="+mn-lt"/>
                <a:ea typeface="+mn-ea"/>
                <a:cs typeface="+mn-cs"/>
              </a:rPr>
              <a:t>The Mayor in each town is the Independent Nominee for the </a:t>
            </a:r>
            <a:r>
              <a:rPr lang="en-AU" sz="1200" i="1" kern="1200" dirty="0">
                <a:solidFill>
                  <a:schemeClr val="tx1"/>
                </a:solidFill>
                <a:effectLst/>
                <a:latin typeface="+mn-lt"/>
                <a:ea typeface="+mn-ea"/>
                <a:cs typeface="+mn-cs"/>
              </a:rPr>
              <a:t>Good Sports</a:t>
            </a:r>
            <a:r>
              <a:rPr lang="en-AU" sz="1200" kern="1200" dirty="0">
                <a:solidFill>
                  <a:schemeClr val="tx1"/>
                </a:solidFill>
                <a:effectLst/>
                <a:latin typeface="+mn-lt"/>
                <a:ea typeface="+mn-ea"/>
                <a:cs typeface="+mn-cs"/>
              </a:rPr>
              <a:t> clubs in their jurisdiction</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6AB7E726-1BD3-A74D-9641-FE727B05F236}" type="slidenum">
              <a:rPr lang="en-GB" smtClean="0"/>
              <a:t>12</a:t>
            </a:fld>
            <a:endParaRPr lang="en-GB"/>
          </a:p>
        </p:txBody>
      </p:sp>
    </p:spTree>
    <p:extLst>
      <p:ext uri="{BB962C8B-B14F-4D97-AF65-F5344CB8AC3E}">
        <p14:creationId xmlns:p14="http://schemas.microsoft.com/office/powerpoint/2010/main" val="295146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19 year old internation</a:t>
            </a:r>
            <a:r>
              <a:rPr lang="en-AU" baseline="0" dirty="0"/>
              <a:t>al students and UTAS can see the value of obligating clubs to be part of Good Sports, surely councils can equally find their way to supporting this approach.</a:t>
            </a:r>
          </a:p>
          <a:p>
            <a:endParaRPr lang="en-AU" baseline="0" dirty="0"/>
          </a:p>
          <a:p>
            <a:r>
              <a:rPr lang="en-AU" baseline="0" dirty="0"/>
              <a:t>Council usually had CDO’s, Sports reps, youth services, property managers…the infrastructure and ability to support the Good Sports approach exist. And most councils have their own community action plans or strategic health plans that Good Sports feeds into.</a:t>
            </a:r>
          </a:p>
          <a:p>
            <a:endParaRPr lang="en-AU" baseline="0" dirty="0"/>
          </a:p>
          <a:p>
            <a:r>
              <a:rPr lang="en-AU" baseline="0" dirty="0"/>
              <a:t>It’s a tick box. Are you registered with Good Sports (Yes/No)? Simple. A no brainer really!</a:t>
            </a:r>
            <a:endParaRPr lang="en-AU" dirty="0"/>
          </a:p>
        </p:txBody>
      </p:sp>
      <p:sp>
        <p:nvSpPr>
          <p:cNvPr id="4" name="Slide Number Placeholder 3"/>
          <p:cNvSpPr>
            <a:spLocks noGrp="1"/>
          </p:cNvSpPr>
          <p:nvPr>
            <p:ph type="sldNum" sz="quarter" idx="10"/>
          </p:nvPr>
        </p:nvSpPr>
        <p:spPr/>
        <p:txBody>
          <a:bodyPr/>
          <a:lstStyle/>
          <a:p>
            <a:fld id="{6AB7E726-1BD3-A74D-9641-FE727B05F236}" type="slidenum">
              <a:rPr lang="en-GB" smtClean="0"/>
              <a:t>13</a:t>
            </a:fld>
            <a:endParaRPr lang="en-GB"/>
          </a:p>
        </p:txBody>
      </p:sp>
    </p:spTree>
    <p:extLst>
      <p:ext uri="{BB962C8B-B14F-4D97-AF65-F5344CB8AC3E}">
        <p14:creationId xmlns:p14="http://schemas.microsoft.com/office/powerpoint/2010/main" val="80904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B7E726-1BD3-A74D-9641-FE727B05F236}" type="slidenum">
              <a:rPr lang="en-GB" smtClean="0"/>
              <a:t>15</a:t>
            </a:fld>
            <a:endParaRPr lang="en-GB"/>
          </a:p>
        </p:txBody>
      </p:sp>
    </p:spTree>
    <p:extLst>
      <p:ext uri="{BB962C8B-B14F-4D97-AF65-F5344CB8AC3E}">
        <p14:creationId xmlns:p14="http://schemas.microsoft.com/office/powerpoint/2010/main" val="1434501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B7E726-1BD3-A74D-9641-FE727B05F236}" type="slidenum">
              <a:rPr lang="en-GB" smtClean="0"/>
              <a:t>16</a:t>
            </a:fld>
            <a:endParaRPr lang="en-GB"/>
          </a:p>
        </p:txBody>
      </p:sp>
    </p:spTree>
    <p:extLst>
      <p:ext uri="{BB962C8B-B14F-4D97-AF65-F5344CB8AC3E}">
        <p14:creationId xmlns:p14="http://schemas.microsoft.com/office/powerpoint/2010/main" val="3679969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B7E726-1BD3-A74D-9641-FE727B05F236}" type="slidenum">
              <a:rPr lang="en-GB" smtClean="0"/>
              <a:t>17</a:t>
            </a:fld>
            <a:endParaRPr lang="en-GB"/>
          </a:p>
        </p:txBody>
      </p:sp>
    </p:spTree>
    <p:extLst>
      <p:ext uri="{BB962C8B-B14F-4D97-AF65-F5344CB8AC3E}">
        <p14:creationId xmlns:p14="http://schemas.microsoft.com/office/powerpoint/2010/main" val="77793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AB7E726-1BD3-A74D-9641-FE727B05F236}" type="slidenum">
              <a:rPr lang="en-GB" smtClean="0"/>
              <a:t>3</a:t>
            </a:fld>
            <a:endParaRPr lang="en-GB"/>
          </a:p>
        </p:txBody>
      </p:sp>
    </p:spTree>
    <p:extLst>
      <p:ext uri="{BB962C8B-B14F-4D97-AF65-F5344CB8AC3E}">
        <p14:creationId xmlns:p14="http://schemas.microsoft.com/office/powerpoint/2010/main" val="167869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a:t>
            </a:r>
            <a:r>
              <a:rPr lang="en-AU" baseline="0" dirty="0"/>
              <a:t> study tells us you can live a really long life, and possibly delay or avoid diabetes, heart disease, and enjoy good mental health IF you do all of these things.</a:t>
            </a:r>
          </a:p>
          <a:p>
            <a:endParaRPr lang="en-AU" baseline="0" dirty="0"/>
          </a:p>
          <a:p>
            <a:r>
              <a:rPr lang="en-AU" baseline="0" dirty="0"/>
              <a:t>And most people with Facebook or a computer know this already.</a:t>
            </a:r>
          </a:p>
          <a:p>
            <a:endParaRPr lang="en-AU" baseline="0" dirty="0"/>
          </a:p>
          <a:p>
            <a:r>
              <a:rPr lang="en-AU" baseline="0" dirty="0"/>
              <a:t>So why aren’t we healthier? Why aren’t we doing the things we need to do to be healthy?</a:t>
            </a:r>
          </a:p>
          <a:p>
            <a:endParaRPr lang="en-AU" baseline="0" dirty="0"/>
          </a:p>
          <a:p>
            <a:r>
              <a:rPr lang="en-AU" baseline="0" dirty="0"/>
              <a:t>One factor is WHO is delivering the message : clubs can influence behaviours and Good Sports clubs evolve to become a better WHO delivering these messages.</a:t>
            </a:r>
          </a:p>
          <a:p>
            <a:endParaRPr lang="en-AU" baseline="0"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6AB7E726-1BD3-A74D-9641-FE727B05F236}" type="slidenum">
              <a:rPr lang="en-GB" smtClean="0"/>
              <a:t>4</a:t>
            </a:fld>
            <a:endParaRPr lang="en-GB"/>
          </a:p>
        </p:txBody>
      </p:sp>
    </p:spTree>
    <p:extLst>
      <p:ext uri="{BB962C8B-B14F-4D97-AF65-F5344CB8AC3E}">
        <p14:creationId xmlns:p14="http://schemas.microsoft.com/office/powerpoint/2010/main" val="205333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Multiple touch-points – clubs can “choose their own adventure”</a:t>
            </a:r>
          </a:p>
          <a:p>
            <a:r>
              <a:rPr lang="en-AU" dirty="0"/>
              <a:t>Funding</a:t>
            </a:r>
            <a:r>
              <a:rPr lang="en-AU" baseline="0" dirty="0"/>
              <a:t> increase – we are funded to get the job done and are highly motivated to do so.</a:t>
            </a:r>
          </a:p>
          <a:p>
            <a:r>
              <a:rPr lang="en-AU" baseline="0" dirty="0"/>
              <a:t>Free for clubs to do</a:t>
            </a:r>
          </a:p>
          <a:p>
            <a:endParaRPr lang="en-AU" baseline="0" dirty="0"/>
          </a:p>
          <a:p>
            <a:r>
              <a:rPr lang="en-AU" baseline="0" dirty="0"/>
              <a:t>More than 60% of adult Aussie are obese</a:t>
            </a:r>
          </a:p>
          <a:p>
            <a:r>
              <a:rPr lang="en-AU" baseline="0" dirty="0"/>
              <a:t>1 in 4 kids are obese and this is set to rise further</a:t>
            </a:r>
          </a:p>
          <a:p>
            <a:r>
              <a:rPr lang="en-AU" baseline="0" dirty="0"/>
              <a:t>Suicide is the biggest killer of people under 25 and for men under 40</a:t>
            </a:r>
          </a:p>
          <a:p>
            <a:r>
              <a:rPr lang="en-AU" baseline="0" dirty="0"/>
              <a:t>Mental illness is increasing, with people feeling more stressed and less supported than ever before</a:t>
            </a:r>
          </a:p>
          <a:p>
            <a:r>
              <a:rPr lang="en-AU" baseline="0" dirty="0"/>
              <a:t>Alcohol consumption amongst young people is on the decrease, but is still a massive public health issue with 20% of drinkers accounting for over 70% of consumption. Binge drinking is still a big issue, and there are over 5000 ED presentations each year in </a:t>
            </a:r>
            <a:r>
              <a:rPr lang="en-AU" baseline="0" dirty="0" err="1"/>
              <a:t>Tas</a:t>
            </a:r>
            <a:r>
              <a:rPr lang="en-AU" baseline="0" dirty="0"/>
              <a:t> due to alcohol (likely under-reported due to data issues)</a:t>
            </a:r>
          </a:p>
          <a:p>
            <a:r>
              <a:rPr lang="en-AU" baseline="0" dirty="0"/>
              <a:t>Illegal drugs, especially ICE, prescription drugs and cannabis are a problem in Tasmania, with new ‘designer drugs’ on the way (and watch out for Fentanyl </a:t>
            </a:r>
            <a:r>
              <a:rPr lang="en-AU" baseline="0" dirty="0">
                <a:sym typeface="Wingdings" panose="05000000000000000000" pitchFamily="2" charset="2"/>
              </a:rPr>
              <a:t>)</a:t>
            </a:r>
            <a:endParaRPr lang="en-AU" baseline="0" dirty="0"/>
          </a:p>
          <a:p>
            <a:endParaRPr lang="en-AU" baseline="0" dirty="0"/>
          </a:p>
        </p:txBody>
      </p:sp>
      <p:sp>
        <p:nvSpPr>
          <p:cNvPr id="4" name="Slide Number Placeholder 3"/>
          <p:cNvSpPr>
            <a:spLocks noGrp="1"/>
          </p:cNvSpPr>
          <p:nvPr>
            <p:ph type="sldNum" sz="quarter" idx="10"/>
          </p:nvPr>
        </p:nvSpPr>
        <p:spPr/>
        <p:txBody>
          <a:bodyPr/>
          <a:lstStyle/>
          <a:p>
            <a:fld id="{6AB7E726-1BD3-A74D-9641-FE727B05F236}" type="slidenum">
              <a:rPr lang="en-GB" smtClean="0"/>
              <a:t>5</a:t>
            </a:fld>
            <a:endParaRPr lang="en-GB"/>
          </a:p>
        </p:txBody>
      </p:sp>
    </p:spTree>
    <p:extLst>
      <p:ext uri="{BB962C8B-B14F-4D97-AF65-F5344CB8AC3E}">
        <p14:creationId xmlns:p14="http://schemas.microsoft.com/office/powerpoint/2010/main" val="185119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Association obligation that parents coaches players you need to be responsible in your netball club, especially around alcohol Tabaco and other drugs. </a:t>
            </a:r>
          </a:p>
          <a:p>
            <a:r>
              <a:rPr lang="en-AU" dirty="0"/>
              <a:t>Clubs can be on</a:t>
            </a:r>
            <a:r>
              <a:rPr lang="en-AU" baseline="0" dirty="0"/>
              <a:t> a scale, with some clubs modelling poor behaviours and others being outstanding role models</a:t>
            </a:r>
          </a:p>
          <a:p>
            <a:endParaRPr lang="en-AU" baseline="0" dirty="0"/>
          </a:p>
          <a:p>
            <a:r>
              <a:rPr lang="en-AU" baseline="0" dirty="0"/>
              <a:t>Councils should be making sure the clubs who use their facilities are at least modelling the right behaviours or having the conversation” with Good Sports</a:t>
            </a:r>
            <a:endParaRPr lang="en-AU" dirty="0"/>
          </a:p>
          <a:p>
            <a:endParaRPr lang="en-AU" dirty="0"/>
          </a:p>
        </p:txBody>
      </p:sp>
      <p:sp>
        <p:nvSpPr>
          <p:cNvPr id="4" name="Slide Number Placeholder 3"/>
          <p:cNvSpPr>
            <a:spLocks noGrp="1"/>
          </p:cNvSpPr>
          <p:nvPr>
            <p:ph type="sldNum" sz="quarter" idx="10"/>
          </p:nvPr>
        </p:nvSpPr>
        <p:spPr/>
        <p:txBody>
          <a:bodyPr/>
          <a:lstStyle/>
          <a:p>
            <a:fld id="{6AB7E726-1BD3-A74D-9641-FE727B05F236}" type="slidenum">
              <a:rPr lang="en-GB" smtClean="0"/>
              <a:t>6</a:t>
            </a:fld>
            <a:endParaRPr lang="en-GB"/>
          </a:p>
        </p:txBody>
      </p:sp>
    </p:spTree>
    <p:extLst>
      <p:ext uri="{BB962C8B-B14F-4D97-AF65-F5344CB8AC3E}">
        <p14:creationId xmlns:p14="http://schemas.microsoft.com/office/powerpoint/2010/main" val="166719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benefits are from our RCT studies.</a:t>
            </a:r>
          </a:p>
          <a:p>
            <a:endParaRPr lang="en-AU" dirty="0"/>
          </a:p>
          <a:p>
            <a:r>
              <a:rPr lang="en-AU" dirty="0"/>
              <a:t>Clubs that truly look at themselves as community organisations, and examine HOW they interact with their community, and what they stand for, tend to be more successful. As Jackson (AFL</a:t>
            </a:r>
            <a:r>
              <a:rPr lang="en-AU" baseline="0" dirty="0"/>
              <a:t> </a:t>
            </a:r>
            <a:r>
              <a:rPr lang="en-AU" baseline="0" dirty="0" err="1"/>
              <a:t>Tas</a:t>
            </a:r>
            <a:r>
              <a:rPr lang="en-AU" baseline="0" dirty="0"/>
              <a:t>) recently sent said to me, “the most successful clubs are the clubs that also work to help their members around mental health, are responsible around alcohol and drugs, and show genuine care for the players”.</a:t>
            </a:r>
            <a:endParaRPr lang="en-AU" dirty="0"/>
          </a:p>
        </p:txBody>
      </p:sp>
      <p:sp>
        <p:nvSpPr>
          <p:cNvPr id="4" name="Slide Number Placeholder 3"/>
          <p:cNvSpPr>
            <a:spLocks noGrp="1"/>
          </p:cNvSpPr>
          <p:nvPr>
            <p:ph type="sldNum" sz="quarter" idx="10"/>
          </p:nvPr>
        </p:nvSpPr>
        <p:spPr/>
        <p:txBody>
          <a:bodyPr/>
          <a:lstStyle/>
          <a:p>
            <a:fld id="{6AB7E726-1BD3-A74D-9641-FE727B05F236}" type="slidenum">
              <a:rPr lang="en-GB" smtClean="0"/>
              <a:t>7</a:t>
            </a:fld>
            <a:endParaRPr lang="en-GB"/>
          </a:p>
        </p:txBody>
      </p:sp>
    </p:spTree>
    <p:extLst>
      <p:ext uri="{BB962C8B-B14F-4D97-AF65-F5344CB8AC3E}">
        <p14:creationId xmlns:p14="http://schemas.microsoft.com/office/powerpoint/2010/main" val="164460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this</a:t>
            </a:r>
            <a:r>
              <a:rPr lang="en-AU" baseline="0" dirty="0"/>
              <a:t> is just a teaser…we do a lot more.</a:t>
            </a:r>
          </a:p>
          <a:p>
            <a:endParaRPr lang="en-AU" baseline="0" dirty="0"/>
          </a:p>
          <a:p>
            <a:r>
              <a:rPr lang="en-AU" baseline="0" dirty="0"/>
              <a:t>Always developing new ways to promote health</a:t>
            </a:r>
          </a:p>
          <a:p>
            <a:endParaRPr lang="en-AU" baseline="0" dirty="0"/>
          </a:p>
          <a:p>
            <a:r>
              <a:rPr lang="en-AU" baseline="0" dirty="0"/>
              <a:t>Clubs don’t do all of this at once…..it is about an evolution of behaviour….primary prevention is a long game</a:t>
            </a:r>
            <a:endParaRPr lang="en-AU" dirty="0"/>
          </a:p>
        </p:txBody>
      </p:sp>
      <p:sp>
        <p:nvSpPr>
          <p:cNvPr id="4" name="Slide Number Placeholder 3"/>
          <p:cNvSpPr>
            <a:spLocks noGrp="1"/>
          </p:cNvSpPr>
          <p:nvPr>
            <p:ph type="sldNum" sz="quarter" idx="10"/>
          </p:nvPr>
        </p:nvSpPr>
        <p:spPr/>
        <p:txBody>
          <a:bodyPr/>
          <a:lstStyle/>
          <a:p>
            <a:fld id="{6AB7E726-1BD3-A74D-9641-FE727B05F236}" type="slidenum">
              <a:rPr lang="en-GB" smtClean="0"/>
              <a:t>8</a:t>
            </a:fld>
            <a:endParaRPr lang="en-GB"/>
          </a:p>
        </p:txBody>
      </p:sp>
    </p:spTree>
    <p:extLst>
      <p:ext uri="{BB962C8B-B14F-4D97-AF65-F5344CB8AC3E}">
        <p14:creationId xmlns:p14="http://schemas.microsoft.com/office/powerpoint/2010/main" val="243149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101600"/>
            <a:r>
              <a:rPr lang="en-US" sz="2100" b="0" dirty="0"/>
              <a:t>By the time the average Good Sports club reaches Level 3: </a:t>
            </a:r>
          </a:p>
          <a:p>
            <a:pPr marL="241300" lvl="0" indent="-342900">
              <a:buFont typeface="Arial" panose="020B0604020202020204" pitchFamily="34" charset="0"/>
              <a:buChar char="•"/>
            </a:pPr>
            <a:r>
              <a:rPr lang="en-US" sz="2100" b="1" dirty="0"/>
              <a:t>40%</a:t>
            </a:r>
            <a:r>
              <a:rPr lang="en-US" sz="2100" dirty="0"/>
              <a:t> increase in </a:t>
            </a:r>
            <a:r>
              <a:rPr lang="en-US" sz="2100" b="1" dirty="0"/>
              <a:t>under 18s</a:t>
            </a:r>
          </a:p>
          <a:p>
            <a:pPr marL="241300" lvl="0" indent="-342900">
              <a:buFont typeface="Arial" panose="020B0604020202020204" pitchFamily="34" charset="0"/>
              <a:buChar char="•"/>
            </a:pPr>
            <a:r>
              <a:rPr lang="en-US" sz="2100" b="1" dirty="0"/>
              <a:t>50%</a:t>
            </a:r>
            <a:r>
              <a:rPr lang="en-US" sz="2100" dirty="0"/>
              <a:t> increase in </a:t>
            </a:r>
            <a:r>
              <a:rPr lang="en-US" sz="2100" b="1" dirty="0"/>
              <a:t>females</a:t>
            </a:r>
          </a:p>
          <a:p>
            <a:pPr marL="241300" lvl="0" indent="-342900">
              <a:buFont typeface="Arial" panose="020B0604020202020204" pitchFamily="34" charset="0"/>
              <a:buChar char="•"/>
            </a:pPr>
            <a:r>
              <a:rPr lang="en-US" sz="2100" b="1" dirty="0"/>
              <a:t>70%</a:t>
            </a:r>
            <a:r>
              <a:rPr lang="en-US" sz="2100" dirty="0"/>
              <a:t> increase in </a:t>
            </a:r>
            <a:r>
              <a:rPr lang="en-US" sz="2100" b="1" dirty="0"/>
              <a:t>spectators</a:t>
            </a:r>
          </a:p>
          <a:p>
            <a:endParaRPr lang="en-AU" dirty="0"/>
          </a:p>
          <a:p>
            <a:r>
              <a:rPr lang="en-AU" dirty="0"/>
              <a:t>RCT examining High Risk</a:t>
            </a:r>
            <a:r>
              <a:rPr lang="en-AU" baseline="0" dirty="0"/>
              <a:t> </a:t>
            </a:r>
            <a:r>
              <a:rPr lang="en-AU" dirty="0"/>
              <a:t>AFL in Vic 2008</a:t>
            </a:r>
          </a:p>
        </p:txBody>
      </p:sp>
      <p:sp>
        <p:nvSpPr>
          <p:cNvPr id="4" name="Slide Number Placeholder 3"/>
          <p:cNvSpPr>
            <a:spLocks noGrp="1"/>
          </p:cNvSpPr>
          <p:nvPr>
            <p:ph type="sldNum" sz="quarter" idx="10"/>
          </p:nvPr>
        </p:nvSpPr>
        <p:spPr/>
        <p:txBody>
          <a:bodyPr/>
          <a:lstStyle/>
          <a:p>
            <a:fld id="{B8CF7AB9-9D2D-464F-B6C5-F01D37C24014}" type="slidenum">
              <a:rPr lang="en-AU" smtClean="0"/>
              <a:t>9</a:t>
            </a:fld>
            <a:endParaRPr lang="en-AU" dirty="0"/>
          </a:p>
        </p:txBody>
      </p:sp>
    </p:spTree>
    <p:extLst>
      <p:ext uri="{BB962C8B-B14F-4D97-AF65-F5344CB8AC3E}">
        <p14:creationId xmlns:p14="http://schemas.microsoft.com/office/powerpoint/2010/main" val="48405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3488" y="1087438"/>
            <a:ext cx="9661526" cy="5435600"/>
          </a:xfrm>
        </p:spPr>
      </p:sp>
      <p:sp>
        <p:nvSpPr>
          <p:cNvPr id="3" name="Notes Placeholder 2"/>
          <p:cNvSpPr>
            <a:spLocks noGrp="1"/>
          </p:cNvSpPr>
          <p:nvPr>
            <p:ph type="body" idx="1"/>
          </p:nvPr>
        </p:nvSpPr>
        <p:spPr/>
        <p:txBody>
          <a:bodyPr/>
          <a:lstStyle/>
          <a:p>
            <a:r>
              <a:rPr lang="en-AU" dirty="0"/>
              <a:t>Question the participants which image best portrays a good sports club…if any</a:t>
            </a:r>
            <a:r>
              <a:rPr lang="en-AU" baseline="0" dirty="0"/>
              <a:t> and why</a:t>
            </a:r>
            <a:endParaRPr lang="en-AU" dirty="0"/>
          </a:p>
          <a:p>
            <a:endParaRPr lang="en-AU" dirty="0"/>
          </a:p>
          <a:p>
            <a:r>
              <a:rPr lang="en-AU" b="1" dirty="0"/>
              <a:t>Points</a:t>
            </a:r>
            <a:r>
              <a:rPr lang="en-AU" b="1" baseline="0" dirty="0"/>
              <a:t> to note and discuss:</a:t>
            </a:r>
          </a:p>
          <a:p>
            <a:pPr marL="171450" indent="-171450">
              <a:buFont typeface="Arial" panose="020B0604020202020204" pitchFamily="34" charset="0"/>
              <a:buChar char="•"/>
            </a:pPr>
            <a:r>
              <a:rPr lang="en-AU" baseline="0" dirty="0"/>
              <a:t>The appearance of the club members as unified in the left picture vs the right (standing close together, all undertaking the same actions as opposed to the right where they are all doing their own thing and appear fragmented)</a:t>
            </a:r>
          </a:p>
          <a:p>
            <a:pPr marL="171450" indent="-171450">
              <a:buFont typeface="Arial" panose="020B0604020202020204" pitchFamily="34" charset="0"/>
              <a:buChar char="•"/>
            </a:pPr>
            <a:r>
              <a:rPr lang="en-AU" baseline="0" dirty="0"/>
              <a:t>The inclusion of children into the photo in LHS vs RHS</a:t>
            </a:r>
          </a:p>
          <a:p>
            <a:pPr marL="171450" indent="-171450">
              <a:buFont typeface="Arial" panose="020B0604020202020204" pitchFamily="34" charset="0"/>
              <a:buChar char="•"/>
            </a:pPr>
            <a:r>
              <a:rPr lang="en-AU" baseline="0" dirty="0"/>
              <a:t>Drinking from the cup in the RH pic and how this looks to outsiders</a:t>
            </a:r>
          </a:p>
          <a:p>
            <a:pPr marL="171450" indent="-171450">
              <a:buFont typeface="Arial" panose="020B0604020202020204" pitchFamily="34" charset="0"/>
              <a:buChar char="•"/>
            </a:pPr>
            <a:r>
              <a:rPr lang="en-AU" baseline="0" dirty="0"/>
              <a:t>The tin beer cans in each persons hand in the RH pic and how that looks as opposed to those in the LH pic</a:t>
            </a:r>
          </a:p>
          <a:p>
            <a:pPr marL="171450" indent="-171450">
              <a:buFont typeface="Arial" panose="020B0604020202020204" pitchFamily="34" charset="0"/>
              <a:buChar char="•"/>
            </a:pPr>
            <a:r>
              <a:rPr lang="en-AU" baseline="0" dirty="0"/>
              <a:t>Note that not all team members and coaches/support are included in the RH picture -&gt; again does not show a unified club (visual appearance)</a:t>
            </a:r>
          </a:p>
          <a:p>
            <a:pPr marL="171450" indent="-171450">
              <a:buFont typeface="Arial" panose="020B0604020202020204" pitchFamily="34" charset="0"/>
              <a:buChar char="•"/>
            </a:pPr>
            <a:r>
              <a:rPr lang="en-AU" baseline="0" dirty="0"/>
              <a:t>The RH pic, they all look like they are doing their own thing and not standing close, alcohol affecting their need for personal space and or disorientation?</a:t>
            </a:r>
          </a:p>
          <a:p>
            <a:pPr marL="171450" indent="-171450">
              <a:buFont typeface="Arial" panose="020B0604020202020204" pitchFamily="34" charset="0"/>
              <a:buChar char="•"/>
            </a:pPr>
            <a:r>
              <a:rPr lang="en-AU" baseline="0" dirty="0"/>
              <a:t>Note in the LH pic they are holding the trophy whereas it is being drunk out of in the RH pic, respect for the club, sport and award.</a:t>
            </a:r>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B8CF7AB9-9D2D-464F-B6C5-F01D37C24014}" type="slidenum">
              <a:rPr lang="en-AU" smtClean="0"/>
              <a:t>10</a:t>
            </a:fld>
            <a:endParaRPr lang="en-AU" dirty="0"/>
          </a:p>
        </p:txBody>
      </p:sp>
    </p:spTree>
    <p:extLst>
      <p:ext uri="{BB962C8B-B14F-4D97-AF65-F5344CB8AC3E}">
        <p14:creationId xmlns:p14="http://schemas.microsoft.com/office/powerpoint/2010/main" val="2938507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175"/>
            <a:ext cx="12192000" cy="6858000"/>
          </a:xfrm>
          <a:prstGeom prst="rect">
            <a:avLst/>
          </a:prstGeom>
        </p:spPr>
      </p:pic>
    </p:spTree>
    <p:extLst>
      <p:ext uri="{BB962C8B-B14F-4D97-AF65-F5344CB8AC3E}">
        <p14:creationId xmlns:p14="http://schemas.microsoft.com/office/powerpoint/2010/main" val="10520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175"/>
            <a:ext cx="12186356" cy="6854825"/>
          </a:xfrm>
          <a:prstGeom prst="rect">
            <a:avLst/>
          </a:prstGeom>
        </p:spPr>
      </p:pic>
    </p:spTree>
    <p:extLst>
      <p:ext uri="{BB962C8B-B14F-4D97-AF65-F5344CB8AC3E}">
        <p14:creationId xmlns:p14="http://schemas.microsoft.com/office/powerpoint/2010/main" val="35907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175"/>
            <a:ext cx="12186356" cy="6854825"/>
          </a:xfrm>
          <a:prstGeom prst="rect">
            <a:avLst/>
          </a:prstGeom>
        </p:spPr>
      </p:pic>
    </p:spTree>
    <p:extLst>
      <p:ext uri="{BB962C8B-B14F-4D97-AF65-F5344CB8AC3E}">
        <p14:creationId xmlns:p14="http://schemas.microsoft.com/office/powerpoint/2010/main" val="1403119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175"/>
            <a:ext cx="12186356" cy="6854825"/>
          </a:xfrm>
          <a:prstGeom prst="rect">
            <a:avLst/>
          </a:prstGeom>
        </p:spPr>
      </p:pic>
    </p:spTree>
    <p:extLst>
      <p:ext uri="{BB962C8B-B14F-4D97-AF65-F5344CB8AC3E}">
        <p14:creationId xmlns:p14="http://schemas.microsoft.com/office/powerpoint/2010/main" val="2031624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175"/>
            <a:ext cx="12186356" cy="6854825"/>
          </a:xfrm>
          <a:prstGeom prst="rect">
            <a:avLst/>
          </a:prstGeom>
        </p:spPr>
      </p:pic>
    </p:spTree>
    <p:extLst>
      <p:ext uri="{BB962C8B-B14F-4D97-AF65-F5344CB8AC3E}">
        <p14:creationId xmlns:p14="http://schemas.microsoft.com/office/powerpoint/2010/main" val="1561393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175"/>
            <a:ext cx="12186356" cy="6854825"/>
          </a:xfrm>
          <a:prstGeom prst="rect">
            <a:avLst/>
          </a:prstGeom>
        </p:spPr>
      </p:pic>
    </p:spTree>
    <p:extLst>
      <p:ext uri="{BB962C8B-B14F-4D97-AF65-F5344CB8AC3E}">
        <p14:creationId xmlns:p14="http://schemas.microsoft.com/office/powerpoint/2010/main" val="767189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175"/>
            <a:ext cx="12186356" cy="6854825"/>
          </a:xfrm>
          <a:prstGeom prst="rect">
            <a:avLst/>
          </a:prstGeom>
        </p:spPr>
      </p:pic>
    </p:spTree>
    <p:extLst>
      <p:ext uri="{BB962C8B-B14F-4D97-AF65-F5344CB8AC3E}">
        <p14:creationId xmlns:p14="http://schemas.microsoft.com/office/powerpoint/2010/main" val="1114372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5" y="0"/>
            <a:ext cx="12191999" cy="6858000"/>
          </a:xfrm>
          <a:prstGeom prst="rect">
            <a:avLst/>
          </a:prstGeom>
        </p:spPr>
      </p:pic>
    </p:spTree>
    <p:extLst>
      <p:ext uri="{BB962C8B-B14F-4D97-AF65-F5344CB8AC3E}">
        <p14:creationId xmlns:p14="http://schemas.microsoft.com/office/powerpoint/2010/main" val="61099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175"/>
            <a:ext cx="12192000" cy="6858000"/>
          </a:xfrm>
          <a:prstGeom prst="rect">
            <a:avLst/>
          </a:prstGeom>
        </p:spPr>
      </p:pic>
    </p:spTree>
    <p:extLst>
      <p:ext uri="{BB962C8B-B14F-4D97-AF65-F5344CB8AC3E}">
        <p14:creationId xmlns:p14="http://schemas.microsoft.com/office/powerpoint/2010/main" val="94320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175"/>
            <a:ext cx="12186356" cy="6854825"/>
          </a:xfrm>
          <a:prstGeom prst="rect">
            <a:avLst/>
          </a:prstGeom>
        </p:spPr>
      </p:pic>
    </p:spTree>
    <p:extLst>
      <p:ext uri="{BB962C8B-B14F-4D97-AF65-F5344CB8AC3E}">
        <p14:creationId xmlns:p14="http://schemas.microsoft.com/office/powerpoint/2010/main" val="101601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175"/>
            <a:ext cx="12192000" cy="6858000"/>
          </a:xfrm>
          <a:prstGeom prst="rect">
            <a:avLst/>
          </a:prstGeom>
        </p:spPr>
      </p:pic>
    </p:spTree>
    <p:extLst>
      <p:ext uri="{BB962C8B-B14F-4D97-AF65-F5344CB8AC3E}">
        <p14:creationId xmlns:p14="http://schemas.microsoft.com/office/powerpoint/2010/main" val="4735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175"/>
            <a:ext cx="12186356" cy="6854825"/>
          </a:xfrm>
          <a:prstGeom prst="rect">
            <a:avLst/>
          </a:prstGeom>
        </p:spPr>
      </p:pic>
    </p:spTree>
    <p:extLst>
      <p:ext uri="{BB962C8B-B14F-4D97-AF65-F5344CB8AC3E}">
        <p14:creationId xmlns:p14="http://schemas.microsoft.com/office/powerpoint/2010/main" val="8652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175"/>
            <a:ext cx="12186356" cy="6854825"/>
          </a:xfrm>
          <a:prstGeom prst="rect">
            <a:avLst/>
          </a:prstGeom>
        </p:spPr>
      </p:pic>
    </p:spTree>
    <p:extLst>
      <p:ext uri="{BB962C8B-B14F-4D97-AF65-F5344CB8AC3E}">
        <p14:creationId xmlns:p14="http://schemas.microsoft.com/office/powerpoint/2010/main" val="144123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423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175"/>
            <a:ext cx="12192000" cy="6858000"/>
          </a:xfrm>
          <a:prstGeom prst="rect">
            <a:avLst/>
          </a:prstGeom>
        </p:spPr>
      </p:pic>
    </p:spTree>
    <p:extLst>
      <p:ext uri="{BB962C8B-B14F-4D97-AF65-F5344CB8AC3E}">
        <p14:creationId xmlns:p14="http://schemas.microsoft.com/office/powerpoint/2010/main" val="66712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175"/>
            <a:ext cx="12192000" cy="6858000"/>
          </a:xfrm>
          <a:prstGeom prst="rect">
            <a:avLst/>
          </a:prstGeom>
        </p:spPr>
      </p:pic>
    </p:spTree>
    <p:extLst>
      <p:ext uri="{BB962C8B-B14F-4D97-AF65-F5344CB8AC3E}">
        <p14:creationId xmlns:p14="http://schemas.microsoft.com/office/powerpoint/2010/main" val="137250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801911"/>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0" r:id="rId3"/>
    <p:sldLayoutId id="2147483661" r:id="rId4"/>
    <p:sldLayoutId id="2147483650" r:id="rId5"/>
    <p:sldLayoutId id="2147483662" r:id="rId6"/>
    <p:sldLayoutId id="2147483663" r:id="rId7"/>
    <p:sldLayoutId id="2147483664" r:id="rId8"/>
    <p:sldLayoutId id="2147483665" r:id="rId9"/>
    <p:sldLayoutId id="2147483651" r:id="rId10"/>
    <p:sldLayoutId id="2147483666" r:id="rId11"/>
    <p:sldLayoutId id="2147483667" r:id="rId12"/>
    <p:sldLayoutId id="2147483668" r:id="rId13"/>
    <p:sldLayoutId id="2147483669" r:id="rId14"/>
    <p:sldLayoutId id="2147483670" r:id="rId15"/>
    <p:sldLayoutId id="214748365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hyperlink" Target="http://www.goodsports.com.au/"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0.xml"/><Relationship Id="rId1" Type="http://schemas.openxmlformats.org/officeDocument/2006/relationships/video" Target="https://www.youtube.com/embed/j15xxSvzav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7292" y="512444"/>
            <a:ext cx="9680876" cy="2862322"/>
          </a:xfrm>
          <a:prstGeom prst="rect">
            <a:avLst/>
          </a:prstGeom>
          <a:noFill/>
        </p:spPr>
        <p:txBody>
          <a:bodyPr wrap="square" rtlCol="0">
            <a:spAutoFit/>
          </a:bodyPr>
          <a:lstStyle/>
          <a:p>
            <a:endParaRPr lang="en-AU" sz="3600" b="1" dirty="0">
              <a:solidFill>
                <a:schemeClr val="bg1"/>
              </a:solidFill>
            </a:endParaRPr>
          </a:p>
          <a:p>
            <a:r>
              <a:rPr lang="en-AU" sz="3600" b="1" dirty="0">
                <a:solidFill>
                  <a:schemeClr val="bg1"/>
                </a:solidFill>
              </a:rPr>
              <a:t> </a:t>
            </a:r>
          </a:p>
          <a:p>
            <a:r>
              <a:rPr lang="en-AU" sz="3600" b="1" dirty="0">
                <a:solidFill>
                  <a:schemeClr val="bg1"/>
                </a:solidFill>
              </a:rPr>
              <a:t>DPAC LOCAL GOVERNMENT FORUM</a:t>
            </a:r>
          </a:p>
          <a:p>
            <a:r>
              <a:rPr lang="en-AU" sz="3600" b="1" dirty="0">
                <a:solidFill>
                  <a:schemeClr val="bg1"/>
                </a:solidFill>
              </a:rPr>
              <a:t>“Get Moving Tasmania”</a:t>
            </a:r>
          </a:p>
          <a:p>
            <a:r>
              <a:rPr lang="en-AU" sz="3600" b="1" dirty="0">
                <a:solidFill>
                  <a:schemeClr val="bg1"/>
                </a:solidFill>
              </a:rPr>
              <a:t>Dan Vautin from Good Sports  </a:t>
            </a:r>
          </a:p>
        </p:txBody>
      </p:sp>
      <p:sp>
        <p:nvSpPr>
          <p:cNvPr id="4" name="TextBox 3"/>
          <p:cNvSpPr txBox="1"/>
          <p:nvPr/>
        </p:nvSpPr>
        <p:spPr>
          <a:xfrm>
            <a:off x="4621348" y="3374766"/>
            <a:ext cx="9680876" cy="2862322"/>
          </a:xfrm>
          <a:prstGeom prst="rect">
            <a:avLst/>
          </a:prstGeom>
          <a:noFill/>
        </p:spPr>
        <p:txBody>
          <a:bodyPr wrap="square" rtlCol="0">
            <a:spAutoFit/>
          </a:bodyPr>
          <a:lstStyle/>
          <a:p>
            <a:endParaRPr lang="en-AU" sz="3600" b="1" dirty="0">
              <a:solidFill>
                <a:schemeClr val="bg1"/>
              </a:solidFill>
            </a:endParaRPr>
          </a:p>
          <a:p>
            <a:r>
              <a:rPr lang="en-AU" sz="3600" b="1" dirty="0">
                <a:solidFill>
                  <a:schemeClr val="bg1"/>
                </a:solidFill>
              </a:rPr>
              <a:t> </a:t>
            </a:r>
          </a:p>
          <a:p>
            <a:r>
              <a:rPr lang="en-AU" sz="3600" b="1" dirty="0">
                <a:solidFill>
                  <a:schemeClr val="bg1"/>
                </a:solidFill>
              </a:rPr>
              <a:t>With guest appearances</a:t>
            </a:r>
          </a:p>
          <a:p>
            <a:r>
              <a:rPr lang="en-AU" sz="3600" b="1" dirty="0">
                <a:solidFill>
                  <a:schemeClr val="bg1"/>
                </a:solidFill>
              </a:rPr>
              <a:t>Shae Collis – Northern </a:t>
            </a:r>
            <a:r>
              <a:rPr lang="en-AU" sz="3600" b="1" dirty="0" err="1">
                <a:solidFill>
                  <a:schemeClr val="bg1"/>
                </a:solidFill>
              </a:rPr>
              <a:t>Rockstar</a:t>
            </a:r>
            <a:endParaRPr lang="en-AU" sz="3600" b="1" dirty="0">
              <a:solidFill>
                <a:schemeClr val="bg1"/>
              </a:solidFill>
            </a:endParaRPr>
          </a:p>
          <a:p>
            <a:r>
              <a:rPr lang="en-AU" sz="3600" b="1" dirty="0">
                <a:solidFill>
                  <a:schemeClr val="bg1"/>
                </a:solidFill>
              </a:rPr>
              <a:t>Els-Mari – Southern Champion  </a:t>
            </a:r>
          </a:p>
        </p:txBody>
      </p:sp>
    </p:spTree>
    <p:extLst>
      <p:ext uri="{BB962C8B-B14F-4D97-AF65-F5344CB8AC3E}">
        <p14:creationId xmlns:p14="http://schemas.microsoft.com/office/powerpoint/2010/main" val="169958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9766" y="1452439"/>
            <a:ext cx="10611439" cy="978908"/>
          </a:xfrm>
          <a:prstGeom prst="rect">
            <a:avLst/>
          </a:prstGeom>
        </p:spPr>
        <p:txBody>
          <a:bodyPr vert="horz" lIns="91436" tIns="45718" rIns="91436" bIns="4571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2607" dirty="0">
                <a:solidFill>
                  <a:srgbClr val="6BDDCC"/>
                </a:solidFill>
                <a:latin typeface="Gotham Rounded Bold" panose="02000000000000000000" pitchFamily="50" charset="0"/>
                <a:cs typeface="Helvetica"/>
              </a:rPr>
              <a:t>GOOD SPORTS?</a:t>
            </a:r>
          </a:p>
        </p:txBody>
      </p:sp>
      <p:pic>
        <p:nvPicPr>
          <p:cNvPr id="4" name="Picture 3" descr="Murrabit premiers 200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1027541" y="2431343"/>
            <a:ext cx="5063373" cy="36084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descr="wakool premier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098" t="3674" r="4391" b="4142"/>
          <a:stretch/>
        </p:blipFill>
        <p:spPr bwMode="auto">
          <a:xfrm>
            <a:off x="6189123" y="2427364"/>
            <a:ext cx="5000585" cy="361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68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9766" y="1452439"/>
            <a:ext cx="10611439" cy="978908"/>
          </a:xfrm>
          <a:prstGeom prst="rect">
            <a:avLst/>
          </a:prstGeom>
        </p:spPr>
        <p:txBody>
          <a:bodyPr vert="horz" lIns="91436" tIns="45718" rIns="91436" bIns="4571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2607" i="1" dirty="0">
                <a:solidFill>
                  <a:srgbClr val="6BDDCC"/>
                </a:solidFill>
                <a:latin typeface="Gotham Rounded Bold" panose="02000000000000000000" pitchFamily="50" charset="0"/>
                <a:cs typeface="Helvetica"/>
              </a:rPr>
              <a:t>THE GOOD SPORTS PROGRAM </a:t>
            </a:r>
          </a:p>
          <a:p>
            <a:pPr algn="l"/>
            <a:r>
              <a:rPr lang="en-AU" sz="2607" i="1" dirty="0">
                <a:solidFill>
                  <a:srgbClr val="6BDDCC"/>
                </a:solidFill>
                <a:latin typeface="Gotham Rounded Bold" panose="02000000000000000000" pitchFamily="50" charset="0"/>
                <a:cs typeface="Helvetica"/>
              </a:rPr>
              <a:t>POLICIES MATTER</a:t>
            </a:r>
          </a:p>
        </p:txBody>
      </p:sp>
      <p:sp>
        <p:nvSpPr>
          <p:cNvPr id="3" name="Content Placeholder 6"/>
          <p:cNvSpPr txBox="1">
            <a:spLocks/>
          </p:cNvSpPr>
          <p:nvPr/>
        </p:nvSpPr>
        <p:spPr>
          <a:xfrm>
            <a:off x="909765" y="2414638"/>
            <a:ext cx="10611439" cy="4435692"/>
          </a:xfrm>
          <a:prstGeom prst="rect">
            <a:avLst/>
          </a:prstGeom>
        </p:spPr>
        <p:txBody>
          <a:bodyPr vert="horz" lIns="91436" tIns="45718" rIns="91436" bIns="45718" numCol="1" spcCol="54000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5000"/>
              </a:lnSpc>
              <a:spcBef>
                <a:spcPts val="0"/>
              </a:spcBef>
              <a:spcAft>
                <a:spcPts val="1003"/>
              </a:spcAft>
              <a:buNone/>
            </a:pPr>
            <a:endParaRPr lang="en-US" sz="2206" dirty="0">
              <a:solidFill>
                <a:sysClr val="windowText" lastClr="000000">
                  <a:lumMod val="75000"/>
                  <a:lumOff val="25000"/>
                </a:sysClr>
              </a:solidFill>
              <a:ea typeface=""/>
              <a:cs typeface=""/>
            </a:endParaRPr>
          </a:p>
        </p:txBody>
      </p:sp>
      <p:sp>
        <p:nvSpPr>
          <p:cNvPr id="5" name="AutoShape 4" descr="Image result for GOOD SPORTS pictures">
            <a:extLst>
              <a:ext uri="{FF2B5EF4-FFF2-40B4-BE49-F238E27FC236}">
                <a16:creationId xmlns:a16="http://schemas.microsoft.com/office/drawing/2014/main" id="{916127DD-6267-42CB-9B5B-6E36901B1E4D}"/>
              </a:ext>
            </a:extLst>
          </p:cNvPr>
          <p:cNvSpPr>
            <a:spLocks noChangeAspect="1" noChangeArrowheads="1"/>
          </p:cNvSpPr>
          <p:nvPr/>
        </p:nvSpPr>
        <p:spPr bwMode="auto">
          <a:xfrm>
            <a:off x="5999747" y="433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a:extLst>
              <a:ext uri="{FF2B5EF4-FFF2-40B4-BE49-F238E27FC236}">
                <a16:creationId xmlns:a16="http://schemas.microsoft.com/office/drawing/2014/main" id="{08C31809-3935-4007-94A4-22FB359B69DF}"/>
              </a:ext>
            </a:extLst>
          </p:cNvPr>
          <p:cNvPicPr>
            <a:picLocks noChangeAspect="1"/>
          </p:cNvPicPr>
          <p:nvPr/>
        </p:nvPicPr>
        <p:blipFill>
          <a:blip r:embed="rId3"/>
          <a:stretch>
            <a:fillRect/>
          </a:stretch>
        </p:blipFill>
        <p:spPr>
          <a:xfrm>
            <a:off x="2562851" y="2943840"/>
            <a:ext cx="6873792" cy="1871169"/>
          </a:xfrm>
          <a:prstGeom prst="rect">
            <a:avLst/>
          </a:prstGeom>
        </p:spPr>
      </p:pic>
    </p:spTree>
    <p:extLst>
      <p:ext uri="{BB962C8B-B14F-4D97-AF65-F5344CB8AC3E}">
        <p14:creationId xmlns:p14="http://schemas.microsoft.com/office/powerpoint/2010/main" val="3630512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00690" y="188662"/>
            <a:ext cx="10611901" cy="97895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6BDDCC"/>
                </a:solidFill>
                <a:latin typeface="Calibri"/>
                <a:cs typeface="Helvetica"/>
              </a:rPr>
              <a:t>What are councils doing around Australia?</a:t>
            </a:r>
          </a:p>
          <a:p>
            <a:pPr algn="l"/>
            <a:r>
              <a:rPr lang="en-US" sz="3200" b="1" dirty="0">
                <a:solidFill>
                  <a:srgbClr val="6BDDCC"/>
                </a:solidFill>
                <a:latin typeface="Calibri"/>
                <a:cs typeface="Helvetica"/>
              </a:rPr>
              <a:t>Examples include</a:t>
            </a:r>
            <a:endParaRPr lang="en-US" sz="3200" b="1" dirty="0">
              <a:solidFill>
                <a:srgbClr val="6BDDCC"/>
              </a:solidFill>
              <a:cs typeface="Helvetica Light"/>
            </a:endParaRPr>
          </a:p>
        </p:txBody>
      </p:sp>
      <p:sp>
        <p:nvSpPr>
          <p:cNvPr id="4" name="TextBox 3"/>
          <p:cNvSpPr txBox="1"/>
          <p:nvPr/>
        </p:nvSpPr>
        <p:spPr>
          <a:xfrm>
            <a:off x="1689653" y="1888435"/>
            <a:ext cx="9541564" cy="4862870"/>
          </a:xfrm>
          <a:prstGeom prst="rect">
            <a:avLst/>
          </a:prstGeom>
          <a:noFill/>
        </p:spPr>
        <p:txBody>
          <a:bodyPr wrap="square" rtlCol="0">
            <a:spAutoFit/>
          </a:bodyPr>
          <a:lstStyle/>
          <a:p>
            <a:pPr marL="285750" indent="-285750">
              <a:buFont typeface="Arial" panose="020B0604020202020204" pitchFamily="34" charset="0"/>
              <a:buChar char="•"/>
            </a:pPr>
            <a:r>
              <a:rPr lang="en-AU" sz="2000" dirty="0"/>
              <a:t>All clubs leasing space MUST be ACCREDITED as part of tenancy agreement</a:t>
            </a:r>
          </a:p>
          <a:p>
            <a:pPr marL="285750" indent="-285750">
              <a:buFont typeface="Arial" panose="020B0604020202020204" pitchFamily="34" charset="0"/>
              <a:buChar char="•"/>
            </a:pPr>
            <a:r>
              <a:rPr lang="en-AU" sz="2000" dirty="0"/>
              <a:t>All clubs with Liquor Licenses must be accredited</a:t>
            </a:r>
          </a:p>
          <a:p>
            <a:pPr marL="285750" indent="-285750">
              <a:buFont typeface="Arial" panose="020B0604020202020204" pitchFamily="34" charset="0"/>
              <a:buChar char="•"/>
            </a:pPr>
            <a:r>
              <a:rPr lang="en-AU" sz="2000" dirty="0"/>
              <a:t>Clubs wishing to book are part of ratings matrix of which Good Sports is a part of the process</a:t>
            </a:r>
          </a:p>
          <a:p>
            <a:pPr marL="285750" indent="-285750">
              <a:buFont typeface="Arial" panose="020B0604020202020204" pitchFamily="34" charset="0"/>
              <a:buChar char="•"/>
            </a:pPr>
            <a:r>
              <a:rPr lang="en-AU" sz="2000" dirty="0"/>
              <a:t>Newcastle City Council provides $5,500 to GS each year and all clubs in LGA must be accredited (provide certificate)</a:t>
            </a:r>
          </a:p>
          <a:p>
            <a:pPr marL="285750" indent="-285750">
              <a:buFont typeface="Arial" panose="020B0604020202020204" pitchFamily="34" charset="0"/>
              <a:buChar char="•"/>
            </a:pPr>
            <a:r>
              <a:rPr lang="en-AU" sz="2000" dirty="0"/>
              <a:t>Blanket bans on alcohol on or near sports grounds</a:t>
            </a:r>
          </a:p>
          <a:p>
            <a:pPr marL="285750" indent="-285750">
              <a:buFont typeface="Arial" panose="020B0604020202020204" pitchFamily="34" charset="0"/>
              <a:buChar char="•"/>
            </a:pPr>
            <a:r>
              <a:rPr lang="en-AU" sz="2000" dirty="0"/>
              <a:t>All clubs must have alcohol and illegal drugs policy</a:t>
            </a:r>
          </a:p>
          <a:p>
            <a:pPr marL="285750" indent="-285750">
              <a:buFont typeface="Arial" panose="020B0604020202020204" pitchFamily="34" charset="0"/>
              <a:buChar char="•"/>
            </a:pPr>
            <a:r>
              <a:rPr lang="en-AU" sz="2000" dirty="0"/>
              <a:t>Clubs must be registered with Good Sports (council confirm with Good Sports)</a:t>
            </a:r>
          </a:p>
          <a:p>
            <a:pPr marL="285750" indent="-285750">
              <a:buFont typeface="Arial" panose="020B0604020202020204" pitchFamily="34" charset="0"/>
              <a:buChar char="•"/>
            </a:pPr>
            <a:r>
              <a:rPr lang="en-AU" sz="2000" dirty="0"/>
              <a:t>Financial discounts on hire – if you’re Good Sports its cheaper than if your not</a:t>
            </a:r>
          </a:p>
          <a:p>
            <a:pPr marL="285750" indent="-285750">
              <a:buFont typeface="Arial" panose="020B0604020202020204" pitchFamily="34" charset="0"/>
              <a:buChar char="•"/>
            </a:pPr>
            <a:r>
              <a:rPr lang="en-AU" sz="2000" dirty="0"/>
              <a:t>Mayor is the independent nominee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91224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02516" y="233479"/>
            <a:ext cx="10611901" cy="9789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6BDDCC"/>
                </a:solidFill>
                <a:latin typeface="Calibri"/>
                <a:cs typeface="Helvetica"/>
              </a:rPr>
              <a:t>What are we shooting for with Tassie councils?</a:t>
            </a:r>
            <a:endParaRPr lang="en-US" sz="3200" b="1" dirty="0">
              <a:solidFill>
                <a:srgbClr val="6BDDCC"/>
              </a:solidFill>
              <a:cs typeface="Helvetica Light"/>
            </a:endParaRPr>
          </a:p>
        </p:txBody>
      </p:sp>
      <p:sp>
        <p:nvSpPr>
          <p:cNvPr id="7" name="Rectangle 6">
            <a:extLst>
              <a:ext uri="{FF2B5EF4-FFF2-40B4-BE49-F238E27FC236}">
                <a16:creationId xmlns:a16="http://schemas.microsoft.com/office/drawing/2014/main" id="{A9EEB14F-B432-436F-BE74-A4E21E27D58A}"/>
              </a:ext>
            </a:extLst>
          </p:cNvPr>
          <p:cNvSpPr/>
          <p:nvPr/>
        </p:nvSpPr>
        <p:spPr>
          <a:xfrm>
            <a:off x="424745" y="2327330"/>
            <a:ext cx="11419840" cy="1846659"/>
          </a:xfrm>
          <a:prstGeom prst="rect">
            <a:avLst/>
          </a:prstGeom>
        </p:spPr>
        <p:txBody>
          <a:bodyPr wrap="square">
            <a:spAutoFit/>
          </a:bodyPr>
          <a:lstStyle/>
          <a:p>
            <a:pPr algn="ctr">
              <a:spcAft>
                <a:spcPts val="0"/>
              </a:spcAft>
            </a:pPr>
            <a:r>
              <a:rPr lang="en-AU" sz="3200" dirty="0">
                <a:latin typeface="Calibri" panose="020F0502020204030204" pitchFamily="34" charset="0"/>
                <a:ea typeface="Calibri" panose="020F0502020204030204" pitchFamily="34" charset="0"/>
                <a:cs typeface="Times New Roman" panose="02020603050405020304" pitchFamily="18" charset="0"/>
              </a:rPr>
              <a:t>Make it a condition of lease/license or tenancy/user agreement that clubs must be </a:t>
            </a:r>
            <a:r>
              <a:rPr lang="en-AU" sz="4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REGSITERED</a:t>
            </a:r>
            <a:r>
              <a:rPr lang="en-AU" sz="3200" dirty="0">
                <a:latin typeface="Calibri" panose="020F0502020204030204" pitchFamily="34" charset="0"/>
                <a:ea typeface="Calibri" panose="020F0502020204030204" pitchFamily="34" charset="0"/>
                <a:cs typeface="Times New Roman" panose="02020603050405020304" pitchFamily="18" charset="0"/>
              </a:rPr>
              <a:t> with Good Sports in some way.</a:t>
            </a:r>
          </a:p>
          <a:p>
            <a:pPr algn="ctr">
              <a:spcAft>
                <a:spcPts val="0"/>
              </a:spcAft>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4002516" y="1049572"/>
            <a:ext cx="9627326" cy="461665"/>
          </a:xfrm>
          <a:prstGeom prst="rect">
            <a:avLst/>
          </a:prstGeom>
          <a:noFill/>
        </p:spPr>
        <p:txBody>
          <a:bodyPr wrap="square" rtlCol="0">
            <a:spAutoFit/>
          </a:bodyPr>
          <a:lstStyle/>
          <a:p>
            <a:r>
              <a:rPr lang="en-AU" sz="2400" b="1" dirty="0">
                <a:solidFill>
                  <a:srgbClr val="FF0000"/>
                </a:solidFill>
              </a:rPr>
              <a:t>Our vision is to create GOOD SPORTS Councils</a:t>
            </a:r>
          </a:p>
        </p:txBody>
      </p:sp>
      <p:sp>
        <p:nvSpPr>
          <p:cNvPr id="5" name="TextBox 4"/>
          <p:cNvSpPr txBox="1"/>
          <p:nvPr/>
        </p:nvSpPr>
        <p:spPr>
          <a:xfrm>
            <a:off x="1023257" y="4173989"/>
            <a:ext cx="9840686" cy="830997"/>
          </a:xfrm>
          <a:prstGeom prst="rect">
            <a:avLst/>
          </a:prstGeom>
          <a:noFill/>
        </p:spPr>
        <p:txBody>
          <a:bodyPr wrap="square" rtlCol="0">
            <a:spAutoFit/>
          </a:bodyPr>
          <a:lstStyle/>
          <a:p>
            <a:r>
              <a:rPr lang="en-AU" sz="2400" dirty="0"/>
              <a:t>This tells you that the club is engaged with Good Sports in some way. It means they are at least “having the conversation</a:t>
            </a:r>
            <a:r>
              <a:rPr lang="en-AU" dirty="0"/>
              <a:t>”.</a:t>
            </a:r>
          </a:p>
        </p:txBody>
      </p:sp>
    </p:spTree>
    <p:extLst>
      <p:ext uri="{BB962C8B-B14F-4D97-AF65-F5344CB8AC3E}">
        <p14:creationId xmlns:p14="http://schemas.microsoft.com/office/powerpoint/2010/main" val="181797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2" y="2024744"/>
            <a:ext cx="10297886" cy="4031873"/>
          </a:xfrm>
          <a:prstGeom prst="rect">
            <a:avLst/>
          </a:prstGeom>
        </p:spPr>
        <p:txBody>
          <a:bodyPr wrap="square">
            <a:spAutoFit/>
          </a:bodyPr>
          <a:lstStyle/>
          <a:p>
            <a:pPr marL="457200" indent="-457200">
              <a:spcAft>
                <a:spcPts val="0"/>
              </a:spcAft>
              <a:buFont typeface="Arial" panose="020B0604020202020204" pitchFamily="34" charset="0"/>
              <a:buChar char="•"/>
            </a:pPr>
            <a:r>
              <a:rPr lang="en-AU" sz="3200" dirty="0">
                <a:latin typeface="Calibri" panose="020F0502020204030204" pitchFamily="34" charset="0"/>
                <a:ea typeface="Calibri" panose="020F0502020204030204" pitchFamily="34" charset="0"/>
                <a:cs typeface="Times New Roman" panose="02020603050405020304" pitchFamily="18" charset="0"/>
              </a:rPr>
              <a:t>Hold Good Sports forums and invite club leadership to attend – have Good Sports as a guest speaker</a:t>
            </a:r>
          </a:p>
          <a:p>
            <a:pPr marL="457200" indent="-457200">
              <a:spcAft>
                <a:spcPts val="0"/>
              </a:spcAft>
              <a:buFont typeface="Arial" panose="020B0604020202020204" pitchFamily="34" charset="0"/>
              <a:buChar char="•"/>
            </a:pPr>
            <a:endParaRPr lang="en-AU" sz="32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0"/>
              </a:spcAft>
              <a:buFont typeface="Arial" panose="020B0604020202020204" pitchFamily="34" charset="0"/>
              <a:buChar char="•"/>
            </a:pPr>
            <a:r>
              <a:rPr lang="en-AU" sz="3200" dirty="0">
                <a:latin typeface="Calibri" panose="020F0502020204030204" pitchFamily="34" charset="0"/>
                <a:ea typeface="Calibri" panose="020F0502020204030204" pitchFamily="34" charset="0"/>
                <a:cs typeface="Times New Roman" panose="02020603050405020304" pitchFamily="18" charset="0"/>
              </a:rPr>
              <a:t>Add a reference to Good sports on all grant applications, suggesting favourable consideration for those who are engaged with Good Sports</a:t>
            </a:r>
          </a:p>
          <a:p>
            <a:pPr algn="ctr">
              <a:spcAft>
                <a:spcPts val="0"/>
              </a:spcAft>
            </a:pPr>
            <a:endParaRPr lang="en-AU" sz="3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AU" sz="3200" dirty="0">
                <a:latin typeface="Calibri" panose="020F0502020204030204" pitchFamily="34" charset="0"/>
                <a:ea typeface="Calibri" panose="020F0502020204030204" pitchFamily="34" charset="0"/>
                <a:cs typeface="Times New Roman" panose="02020603050405020304" pitchFamily="18" charset="0"/>
              </a:rPr>
              <a:t>Promote Good Sports through your networks / website</a:t>
            </a:r>
          </a:p>
        </p:txBody>
      </p:sp>
      <p:sp>
        <p:nvSpPr>
          <p:cNvPr id="3" name="Rectangle 2"/>
          <p:cNvSpPr/>
          <p:nvPr/>
        </p:nvSpPr>
        <p:spPr>
          <a:xfrm>
            <a:off x="4991326" y="849086"/>
            <a:ext cx="6503988" cy="646331"/>
          </a:xfrm>
          <a:prstGeom prst="rect">
            <a:avLst/>
          </a:prstGeom>
        </p:spPr>
        <p:txBody>
          <a:bodyPr wrap="square">
            <a:spAutoFit/>
          </a:bodyPr>
          <a:lstStyle/>
          <a:p>
            <a:r>
              <a:rPr lang="en-US" sz="3600" b="1" dirty="0">
                <a:solidFill>
                  <a:srgbClr val="6BDDCC"/>
                </a:solidFill>
                <a:cs typeface="Helvetica"/>
              </a:rPr>
              <a:t>Other ways you can support.</a:t>
            </a:r>
            <a:endParaRPr lang="en-US" sz="3600" b="1" dirty="0">
              <a:solidFill>
                <a:srgbClr val="6BDDCC"/>
              </a:solidFill>
              <a:cs typeface="Helvetica Light"/>
            </a:endParaRPr>
          </a:p>
        </p:txBody>
      </p:sp>
    </p:spTree>
    <p:extLst>
      <p:ext uri="{BB962C8B-B14F-4D97-AF65-F5344CB8AC3E}">
        <p14:creationId xmlns:p14="http://schemas.microsoft.com/office/powerpoint/2010/main" val="144218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1132114"/>
            <a:ext cx="8795657" cy="707886"/>
          </a:xfrm>
          <a:prstGeom prst="rect">
            <a:avLst/>
          </a:prstGeom>
          <a:noFill/>
        </p:spPr>
        <p:txBody>
          <a:bodyPr wrap="square" rtlCol="0">
            <a:spAutoFit/>
          </a:bodyPr>
          <a:lstStyle/>
          <a:p>
            <a:r>
              <a:rPr lang="en-AU" sz="4000" dirty="0">
                <a:solidFill>
                  <a:srgbClr val="7030A0"/>
                </a:solidFill>
              </a:rPr>
              <a:t>OUR GOAL in 2018</a:t>
            </a:r>
          </a:p>
        </p:txBody>
      </p:sp>
      <p:sp>
        <p:nvSpPr>
          <p:cNvPr id="3" name="TextBox 2"/>
          <p:cNvSpPr txBox="1"/>
          <p:nvPr/>
        </p:nvSpPr>
        <p:spPr>
          <a:xfrm>
            <a:off x="1654629" y="2373086"/>
            <a:ext cx="8708571" cy="2308324"/>
          </a:xfrm>
          <a:prstGeom prst="rect">
            <a:avLst/>
          </a:prstGeom>
          <a:noFill/>
        </p:spPr>
        <p:txBody>
          <a:bodyPr wrap="square" rtlCol="0">
            <a:spAutoFit/>
          </a:bodyPr>
          <a:lstStyle/>
          <a:p>
            <a:r>
              <a:rPr lang="en-AU" sz="3600" dirty="0"/>
              <a:t>10 councils in Tasmania make it a condition that all clubs who use council facilities be “registered” with Good Sports</a:t>
            </a:r>
          </a:p>
          <a:p>
            <a:endParaRPr lang="en-AU" dirty="0"/>
          </a:p>
          <a:p>
            <a:endParaRPr lang="en-AU" dirty="0"/>
          </a:p>
        </p:txBody>
      </p:sp>
      <p:sp>
        <p:nvSpPr>
          <p:cNvPr id="4" name="TextBox 3"/>
          <p:cNvSpPr txBox="1"/>
          <p:nvPr/>
        </p:nvSpPr>
        <p:spPr>
          <a:xfrm>
            <a:off x="5007429" y="4681410"/>
            <a:ext cx="6422571" cy="523220"/>
          </a:xfrm>
          <a:prstGeom prst="rect">
            <a:avLst/>
          </a:prstGeom>
          <a:noFill/>
        </p:spPr>
        <p:txBody>
          <a:bodyPr wrap="square" rtlCol="0">
            <a:spAutoFit/>
          </a:bodyPr>
          <a:lstStyle/>
          <a:p>
            <a:r>
              <a:rPr lang="en-AU" sz="2800" dirty="0">
                <a:solidFill>
                  <a:srgbClr val="7030A0"/>
                </a:solidFill>
              </a:rPr>
              <a:t>Are you going to be one of the ten?</a:t>
            </a:r>
          </a:p>
        </p:txBody>
      </p:sp>
    </p:spTree>
    <p:extLst>
      <p:ext uri="{BB962C8B-B14F-4D97-AF65-F5344CB8AC3E}">
        <p14:creationId xmlns:p14="http://schemas.microsoft.com/office/powerpoint/2010/main" val="3484825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6514" y="759869"/>
            <a:ext cx="3857787" cy="584775"/>
          </a:xfrm>
          <a:prstGeom prst="rect">
            <a:avLst/>
          </a:prstGeom>
        </p:spPr>
        <p:txBody>
          <a:bodyPr wrap="none">
            <a:spAutoFit/>
          </a:bodyPr>
          <a:lstStyle/>
          <a:p>
            <a:r>
              <a:rPr lang="en-AU" sz="3200" b="1" dirty="0">
                <a:solidFill>
                  <a:srgbClr val="00B0F0"/>
                </a:solidFill>
                <a:cs typeface="Arial" charset="0"/>
              </a:rPr>
              <a:t>What you will receive</a:t>
            </a:r>
            <a:endParaRPr lang="en-AU"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078" y="1839919"/>
            <a:ext cx="3257393" cy="1610943"/>
          </a:xfrm>
          <a:prstGeom prst="rect">
            <a:avLst/>
          </a:prstGeom>
        </p:spPr>
      </p:pic>
      <p:sp>
        <p:nvSpPr>
          <p:cNvPr id="5" name="TextBox 3"/>
          <p:cNvSpPr txBox="1"/>
          <p:nvPr/>
        </p:nvSpPr>
        <p:spPr>
          <a:xfrm rot="21356443">
            <a:off x="1378444" y="681918"/>
            <a:ext cx="2572898" cy="3785652"/>
          </a:xfrm>
          <a:prstGeom prst="rect">
            <a:avLst/>
          </a:prstGeom>
          <a:solidFill>
            <a:srgbClr val="5BC6E8"/>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2400" b="1" dirty="0">
                <a:solidFill>
                  <a:schemeClr val="bg1"/>
                </a:solidFill>
              </a:rPr>
              <a:t>Letterhead</a:t>
            </a:r>
          </a:p>
          <a:p>
            <a:pPr algn="ctr"/>
            <a:r>
              <a:rPr lang="en-AU" sz="2400" b="1" dirty="0">
                <a:solidFill>
                  <a:schemeClr val="bg1"/>
                </a:solidFill>
              </a:rPr>
              <a:t>Business cards</a:t>
            </a:r>
          </a:p>
          <a:p>
            <a:pPr algn="ctr"/>
            <a:r>
              <a:rPr lang="en-AU" sz="2400" b="1" dirty="0">
                <a:solidFill>
                  <a:schemeClr val="bg1"/>
                </a:solidFill>
              </a:rPr>
              <a:t>Newsletters </a:t>
            </a:r>
          </a:p>
          <a:p>
            <a:pPr algn="ctr"/>
            <a:r>
              <a:rPr lang="en-AU" sz="2400" b="1" dirty="0">
                <a:solidFill>
                  <a:schemeClr val="bg1"/>
                </a:solidFill>
              </a:rPr>
              <a:t>Event posters</a:t>
            </a:r>
          </a:p>
          <a:p>
            <a:pPr algn="ctr"/>
            <a:r>
              <a:rPr lang="en-AU" sz="2400" b="1" dirty="0">
                <a:solidFill>
                  <a:schemeClr val="bg1"/>
                </a:solidFill>
              </a:rPr>
              <a:t>Emails</a:t>
            </a:r>
          </a:p>
          <a:p>
            <a:pPr algn="ctr"/>
            <a:r>
              <a:rPr lang="en-AU" sz="2400" b="1" dirty="0">
                <a:solidFill>
                  <a:schemeClr val="bg1"/>
                </a:solidFill>
              </a:rPr>
              <a:t>Facebook</a:t>
            </a:r>
          </a:p>
          <a:p>
            <a:pPr algn="ctr"/>
            <a:r>
              <a:rPr lang="en-AU" sz="2400" b="1" dirty="0">
                <a:solidFill>
                  <a:schemeClr val="bg1"/>
                </a:solidFill>
              </a:rPr>
              <a:t>Website</a:t>
            </a:r>
          </a:p>
          <a:p>
            <a:pPr algn="ctr"/>
            <a:r>
              <a:rPr lang="en-AU" sz="2400" b="1" dirty="0">
                <a:solidFill>
                  <a:schemeClr val="bg1"/>
                </a:solidFill>
              </a:rPr>
              <a:t>Membership form</a:t>
            </a:r>
          </a:p>
          <a:p>
            <a:pPr algn="ctr"/>
            <a:r>
              <a:rPr lang="en-AU" sz="2400" b="1" dirty="0">
                <a:solidFill>
                  <a:schemeClr val="bg1"/>
                </a:solidFill>
              </a:rPr>
              <a:t>Members booklet</a:t>
            </a:r>
          </a:p>
          <a:p>
            <a:pPr algn="ctr"/>
            <a:r>
              <a:rPr lang="en-AU" sz="2400" b="1" dirty="0">
                <a:solidFill>
                  <a:schemeClr val="bg1"/>
                </a:solidFill>
              </a:rPr>
              <a:t>Game day book</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197" y="4871261"/>
            <a:ext cx="1382575" cy="115214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2211" y="4945293"/>
            <a:ext cx="1782892" cy="74287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2516" y="6095795"/>
            <a:ext cx="3247940" cy="401531"/>
          </a:xfrm>
          <a:prstGeom prst="rect">
            <a:avLst/>
          </a:prstGeom>
        </p:spPr>
      </p:pic>
      <p:pic>
        <p:nvPicPr>
          <p:cNvPr id="9" name="Picture 8"/>
          <p:cNvPicPr>
            <a:picLocks noChangeAspect="1"/>
          </p:cNvPicPr>
          <p:nvPr/>
        </p:nvPicPr>
        <p:blipFill>
          <a:blip r:embed="rId7"/>
          <a:stretch>
            <a:fillRect/>
          </a:stretch>
        </p:blipFill>
        <p:spPr>
          <a:xfrm>
            <a:off x="6638935" y="4147154"/>
            <a:ext cx="3675766" cy="2387762"/>
          </a:xfrm>
          <a:prstGeom prst="rect">
            <a:avLst/>
          </a:prstGeom>
        </p:spPr>
      </p:pic>
      <p:sp>
        <p:nvSpPr>
          <p:cNvPr id="10" name="Rectangle 9"/>
          <p:cNvSpPr/>
          <p:nvPr/>
        </p:nvSpPr>
        <p:spPr>
          <a:xfrm>
            <a:off x="6525910" y="3660319"/>
            <a:ext cx="4074129" cy="369332"/>
          </a:xfrm>
          <a:prstGeom prst="rect">
            <a:avLst/>
          </a:prstGeom>
        </p:spPr>
        <p:txBody>
          <a:bodyPr wrap="none">
            <a:spAutoFit/>
          </a:bodyPr>
          <a:lstStyle/>
          <a:p>
            <a:r>
              <a:rPr lang="en-AU" dirty="0">
                <a:solidFill>
                  <a:srgbClr val="00B0F0"/>
                </a:solidFill>
              </a:rPr>
              <a:t>http://goodsports.com.au/club-resources</a:t>
            </a:r>
          </a:p>
        </p:txBody>
      </p:sp>
      <p:pic>
        <p:nvPicPr>
          <p:cNvPr id="11" name="Picture 10">
            <a:extLst>
              <a:ext uri="{FF2B5EF4-FFF2-40B4-BE49-F238E27FC236}">
                <a16:creationId xmlns:a16="http://schemas.microsoft.com/office/drawing/2014/main" id="{CF38AD1D-8FB5-40BA-A938-1B28F5F12142}"/>
              </a:ext>
            </a:extLst>
          </p:cNvPr>
          <p:cNvPicPr>
            <a:picLocks noChangeAspect="1"/>
          </p:cNvPicPr>
          <p:nvPr/>
        </p:nvPicPr>
        <p:blipFill>
          <a:blip r:embed="rId8"/>
          <a:stretch>
            <a:fillRect/>
          </a:stretch>
        </p:blipFill>
        <p:spPr>
          <a:xfrm>
            <a:off x="4492482" y="730052"/>
            <a:ext cx="2633656" cy="2274452"/>
          </a:xfrm>
          <a:prstGeom prst="rect">
            <a:avLst/>
          </a:prstGeom>
        </p:spPr>
      </p:pic>
    </p:spTree>
    <p:extLst>
      <p:ext uri="{BB962C8B-B14F-4D97-AF65-F5344CB8AC3E}">
        <p14:creationId xmlns:p14="http://schemas.microsoft.com/office/powerpoint/2010/main" val="978396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343026" y="1114426"/>
            <a:ext cx="8729662" cy="4001095"/>
          </a:xfrm>
          <a:prstGeom prst="rect">
            <a:avLst/>
          </a:prstGeom>
          <a:noFill/>
          <a:ln w="9525">
            <a:noFill/>
            <a:miter lim="800000"/>
            <a:headEnd/>
            <a:tailEnd/>
          </a:ln>
        </p:spPr>
        <p:txBody>
          <a:bodyPr wrap="square">
            <a:spAutoFit/>
          </a:bodyPr>
          <a:lstStyle/>
          <a:p>
            <a:pPr algn="ctr"/>
            <a:endParaRPr lang="en-AU" sz="1600" b="0" dirty="0">
              <a:solidFill>
                <a:schemeClr val="bg1"/>
              </a:solidFill>
              <a:latin typeface="Calibri" pitchFamily="34" charset="0"/>
              <a:hlinkClick r:id="rId3"/>
            </a:endParaRPr>
          </a:p>
          <a:p>
            <a:pPr algn="ctr"/>
            <a:endParaRPr lang="en-AU" sz="1600" dirty="0">
              <a:solidFill>
                <a:schemeClr val="bg1"/>
              </a:solidFill>
              <a:latin typeface="Calibri" pitchFamily="34" charset="0"/>
            </a:endParaRPr>
          </a:p>
          <a:p>
            <a:pPr algn="ctr"/>
            <a:endParaRPr lang="en-AU" sz="1600" dirty="0">
              <a:solidFill>
                <a:schemeClr val="bg1"/>
              </a:solidFill>
              <a:latin typeface="Calibri" pitchFamily="34" charset="0"/>
            </a:endParaRPr>
          </a:p>
          <a:p>
            <a:pPr algn="ctr"/>
            <a:r>
              <a:rPr lang="en-AU" sz="1600" dirty="0">
                <a:solidFill>
                  <a:schemeClr val="bg1"/>
                </a:solidFill>
                <a:latin typeface="Calibri" pitchFamily="34" charset="0"/>
              </a:rPr>
              <a:t>Dan Vautin	</a:t>
            </a:r>
          </a:p>
          <a:p>
            <a:pPr algn="ctr"/>
            <a:r>
              <a:rPr lang="en-AU" sz="1600" dirty="0">
                <a:solidFill>
                  <a:schemeClr val="bg1"/>
                </a:solidFill>
                <a:latin typeface="Calibri" pitchFamily="34" charset="0"/>
              </a:rPr>
              <a:t>Regional Community Development Manager</a:t>
            </a:r>
          </a:p>
          <a:p>
            <a:pPr algn="ctr"/>
            <a:r>
              <a:rPr lang="en-AU" sz="1600" u="sng" dirty="0">
                <a:solidFill>
                  <a:schemeClr val="accent5"/>
                </a:solidFill>
                <a:latin typeface="Calibri" pitchFamily="34" charset="0"/>
              </a:rPr>
              <a:t>daniel.Vautin@adf.org.au</a:t>
            </a:r>
          </a:p>
          <a:p>
            <a:pPr algn="ctr"/>
            <a:r>
              <a:rPr lang="en-AU" sz="1600" dirty="0">
                <a:solidFill>
                  <a:schemeClr val="bg1"/>
                </a:solidFill>
                <a:latin typeface="Calibri" pitchFamily="34" charset="0"/>
              </a:rPr>
              <a:t>Tel: 0427 123 717</a:t>
            </a:r>
          </a:p>
          <a:p>
            <a:pPr algn="ctr"/>
            <a:endParaRPr lang="en-AU" sz="1600" dirty="0">
              <a:solidFill>
                <a:schemeClr val="bg1"/>
              </a:solidFill>
              <a:latin typeface="Calibri" pitchFamily="34" charset="0"/>
            </a:endParaRPr>
          </a:p>
          <a:p>
            <a:pPr algn="ctr"/>
            <a:endParaRPr lang="en-AU" dirty="0">
              <a:solidFill>
                <a:schemeClr val="bg1"/>
              </a:solidFill>
              <a:latin typeface="Calibri" pitchFamily="34" charset="0"/>
            </a:endParaRPr>
          </a:p>
          <a:p>
            <a:pPr algn="ctr"/>
            <a:endParaRPr lang="en-AU" dirty="0">
              <a:solidFill>
                <a:schemeClr val="bg1"/>
              </a:solidFill>
              <a:latin typeface="Calibri" pitchFamily="34" charset="0"/>
            </a:endParaRPr>
          </a:p>
          <a:p>
            <a:pPr algn="ctr"/>
            <a:endParaRPr lang="en-AU" dirty="0">
              <a:solidFill>
                <a:schemeClr val="bg1"/>
              </a:solidFill>
              <a:latin typeface="Calibri" pitchFamily="34" charset="0"/>
            </a:endParaRPr>
          </a:p>
          <a:p>
            <a:endParaRPr lang="en-AU" u="sng" dirty="0">
              <a:solidFill>
                <a:schemeClr val="bg1"/>
              </a:solidFill>
              <a:latin typeface="Calibri" pitchFamily="34" charset="0"/>
            </a:endParaRPr>
          </a:p>
          <a:p>
            <a:endParaRPr lang="en-AU" u="sng" dirty="0">
              <a:solidFill>
                <a:schemeClr val="bg1"/>
              </a:solidFill>
              <a:latin typeface="Calibri" pitchFamily="34" charset="0"/>
            </a:endParaRPr>
          </a:p>
          <a:p>
            <a:endParaRPr lang="en-AU" b="0" dirty="0">
              <a:solidFill>
                <a:schemeClr val="bg1"/>
              </a:solidFill>
              <a:latin typeface="Calibri" pitchFamily="34" charset="0"/>
            </a:endParaRPr>
          </a:p>
          <a:p>
            <a:endParaRPr lang="en-AU" b="0" dirty="0">
              <a:solidFill>
                <a:schemeClr val="bg1"/>
              </a:solidFill>
              <a:latin typeface="Calibri" pitchFamily="34" charset="0"/>
            </a:endParaRPr>
          </a:p>
        </p:txBody>
      </p:sp>
    </p:spTree>
    <p:extLst>
      <p:ext uri="{BB962C8B-B14F-4D97-AF65-F5344CB8AC3E}">
        <p14:creationId xmlns:p14="http://schemas.microsoft.com/office/powerpoint/2010/main" val="160432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7DB66B92-3532-4225-916A-805EB3B3D78A}"/>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2215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5053" y="969351"/>
            <a:ext cx="10611901" cy="9789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6BDDCC"/>
                </a:solidFill>
                <a:latin typeface="Calibri"/>
                <a:cs typeface="Helvetica"/>
              </a:rPr>
              <a:t>Good Sports program</a:t>
            </a:r>
            <a:endParaRPr lang="en-US" sz="3200" b="1" dirty="0">
              <a:solidFill>
                <a:srgbClr val="6BDDCC"/>
              </a:solidFill>
              <a:cs typeface="Helvetica Light"/>
            </a:endParaRPr>
          </a:p>
        </p:txBody>
      </p:sp>
      <p:sp>
        <p:nvSpPr>
          <p:cNvPr id="3" name="Content Placeholder 6"/>
          <p:cNvSpPr txBox="1">
            <a:spLocks/>
          </p:cNvSpPr>
          <p:nvPr/>
        </p:nvSpPr>
        <p:spPr>
          <a:xfrm>
            <a:off x="793424" y="1948301"/>
            <a:ext cx="10611901" cy="4661612"/>
          </a:xfrm>
          <a:prstGeom prst="rect">
            <a:avLst/>
          </a:prstGeom>
        </p:spPr>
        <p:txBody>
          <a:bodyPr vert="horz" lIns="91440" tIns="45720" rIns="91440" bIns="45720" numCol="2" spcCol="54000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a:buNone/>
              <a:tabLst/>
              <a:defRPr/>
            </a:pPr>
            <a:r>
              <a:rPr lang="en-US" sz="1800" dirty="0">
                <a:solidFill>
                  <a:schemeClr val="tx1">
                    <a:lumMod val="75000"/>
                    <a:lumOff val="25000"/>
                  </a:schemeClr>
                </a:solidFill>
              </a:rPr>
              <a:t>Evidence shows that community based sporting clubs </a:t>
            </a:r>
            <a:r>
              <a:rPr lang="en-US" sz="1800" b="1" dirty="0">
                <a:solidFill>
                  <a:schemeClr val="tx1">
                    <a:lumMod val="75000"/>
                    <a:lumOff val="25000"/>
                  </a:schemeClr>
                </a:solidFill>
              </a:rPr>
              <a:t>are a great place for health promotion</a:t>
            </a:r>
            <a:r>
              <a:rPr lang="en-US" sz="1800" dirty="0">
                <a:solidFill>
                  <a:schemeClr val="tx1">
                    <a:lumMod val="75000"/>
                    <a:lumOff val="25000"/>
                  </a:schemeClr>
                </a:solidFill>
              </a:rPr>
              <a:t>. Sporting clubs can positively impact their members lives outside of sport, by preventing excessive and underage drinking, binge drinking, illegal drug consumption and promoting positive mental health and healthy food.</a:t>
            </a:r>
          </a:p>
          <a:p>
            <a:pPr marL="0" marR="0" lvl="0" indent="0" algn="l" defTabSz="457200" rtl="0" eaLnBrk="1" fontAlgn="auto" latinLnBrk="0" hangingPunct="1">
              <a:lnSpc>
                <a:spcPct val="12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Calibri"/>
              <a:ea typeface=""/>
              <a:cs typeface=""/>
            </a:endParaRPr>
          </a:p>
          <a:p>
            <a:pPr marL="0" marR="0" lvl="0" indent="0" algn="l" defTabSz="457200" rtl="0" eaLnBrk="1" fontAlgn="auto" latinLnBrk="0" hangingPunct="1">
              <a:lnSpc>
                <a:spcPct val="120000"/>
              </a:lnSpc>
              <a:spcBef>
                <a:spcPct val="20000"/>
              </a:spcBef>
              <a:spcAft>
                <a:spcPts val="0"/>
              </a:spcAft>
              <a:buClrTx/>
              <a:buSzTx/>
              <a:buFont typeface="Arial"/>
              <a:buNone/>
              <a:tabLst/>
              <a:defRPr/>
            </a:pPr>
            <a:r>
              <a:rPr lang="en-US" sz="1800" dirty="0">
                <a:solidFill>
                  <a:schemeClr val="tx1">
                    <a:lumMod val="75000"/>
                    <a:lumOff val="25000"/>
                  </a:schemeClr>
                </a:solidFill>
                <a:latin typeface="Calibri"/>
                <a:ea typeface=""/>
                <a:cs typeface=""/>
              </a:rPr>
              <a:t>The Good Sports program is an initiative of the Alcohol and Drug Foundation to develop safe and healthier communities. The program helps sporting clubs manage alcohol responsibly, reduce harms  associated with alcohol and other drugs including tobacco, improve parent and spectator behavior and implementing healthier canteens. </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endParaRPr>
          </a:p>
        </p:txBody>
      </p:sp>
      <p:pic>
        <p:nvPicPr>
          <p:cNvPr id="5" name="Picture 4"/>
          <p:cNvPicPr>
            <a:picLocks noChangeAspect="1"/>
          </p:cNvPicPr>
          <p:nvPr/>
        </p:nvPicPr>
        <p:blipFill>
          <a:blip r:embed="rId3"/>
          <a:stretch>
            <a:fillRect/>
          </a:stretch>
        </p:blipFill>
        <p:spPr>
          <a:xfrm>
            <a:off x="6417750" y="3564450"/>
            <a:ext cx="5269204" cy="2395093"/>
          </a:xfrm>
          <a:prstGeom prst="rect">
            <a:avLst/>
          </a:prstGeom>
        </p:spPr>
      </p:pic>
    </p:spTree>
    <p:extLst>
      <p:ext uri="{BB962C8B-B14F-4D97-AF65-F5344CB8AC3E}">
        <p14:creationId xmlns:p14="http://schemas.microsoft.com/office/powerpoint/2010/main" val="239028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029" y="1335313"/>
            <a:ext cx="9332685" cy="1354217"/>
          </a:xfrm>
          <a:prstGeom prst="rect">
            <a:avLst/>
          </a:prstGeom>
          <a:noFill/>
        </p:spPr>
        <p:txBody>
          <a:bodyPr wrap="square" rtlCol="0">
            <a:spAutoFit/>
          </a:bodyPr>
          <a:lstStyle/>
          <a:p>
            <a:r>
              <a:rPr lang="en-AU" sz="2800" dirty="0"/>
              <a:t>Recent Harvard Study examining healthy habits and lon</a:t>
            </a:r>
            <a:r>
              <a:rPr lang="en-AU" sz="2400" dirty="0"/>
              <a:t>gevity  </a:t>
            </a:r>
          </a:p>
          <a:p>
            <a:r>
              <a:rPr lang="en-AU" dirty="0"/>
              <a:t>(123,000 volunteers involved)</a:t>
            </a:r>
          </a:p>
          <a:p>
            <a:endParaRPr lang="en-AU" dirty="0"/>
          </a:p>
          <a:p>
            <a:r>
              <a:rPr lang="en-AU" dirty="0"/>
              <a:t>Discovered that (drum roll please….)</a:t>
            </a:r>
          </a:p>
        </p:txBody>
      </p:sp>
      <p:sp>
        <p:nvSpPr>
          <p:cNvPr id="3" name="TextBox 2"/>
          <p:cNvSpPr txBox="1"/>
          <p:nvPr/>
        </p:nvSpPr>
        <p:spPr>
          <a:xfrm>
            <a:off x="1045030" y="2801257"/>
            <a:ext cx="4804228" cy="2585323"/>
          </a:xfrm>
          <a:prstGeom prst="rect">
            <a:avLst/>
          </a:prstGeom>
          <a:noFill/>
        </p:spPr>
        <p:txBody>
          <a:bodyPr wrap="square" rtlCol="0">
            <a:spAutoFit/>
          </a:bodyPr>
          <a:lstStyle/>
          <a:p>
            <a:r>
              <a:rPr lang="en-AU" dirty="0"/>
              <a:t>You will live longer (a lot longer) IF you</a:t>
            </a:r>
          </a:p>
          <a:p>
            <a:endParaRPr lang="en-AU" dirty="0"/>
          </a:p>
          <a:p>
            <a:pPr marL="285750" indent="-285750">
              <a:buFont typeface="Arial" panose="020B0604020202020204" pitchFamily="34" charset="0"/>
              <a:buChar char="•"/>
            </a:pPr>
            <a:r>
              <a:rPr lang="en-AU" dirty="0"/>
              <a:t>Eat a healthy diet</a:t>
            </a:r>
          </a:p>
          <a:p>
            <a:pPr marL="285750" indent="-285750">
              <a:buFont typeface="Arial" panose="020B0604020202020204" pitchFamily="34" charset="0"/>
              <a:buChar char="•"/>
            </a:pPr>
            <a:r>
              <a:rPr lang="en-AU" dirty="0"/>
              <a:t>Control your weight</a:t>
            </a:r>
          </a:p>
          <a:p>
            <a:pPr marL="285750" indent="-285750">
              <a:buFont typeface="Arial" panose="020B0604020202020204" pitchFamily="34" charset="0"/>
              <a:buChar char="•"/>
            </a:pPr>
            <a:r>
              <a:rPr lang="en-AU" dirty="0"/>
              <a:t>Exercise moderately and regularly</a:t>
            </a:r>
          </a:p>
          <a:p>
            <a:pPr marL="285750" indent="-285750">
              <a:buFont typeface="Arial" panose="020B0604020202020204" pitchFamily="34" charset="0"/>
              <a:buChar char="•"/>
            </a:pPr>
            <a:r>
              <a:rPr lang="en-AU" dirty="0"/>
              <a:t>Consume moderate amounts or no alcohol</a:t>
            </a:r>
          </a:p>
          <a:p>
            <a:pPr marL="285750" indent="-285750">
              <a:buFont typeface="Arial" panose="020B0604020202020204" pitchFamily="34" charset="0"/>
              <a:buChar char="•"/>
            </a:pPr>
            <a:r>
              <a:rPr lang="en-AU" dirty="0"/>
              <a:t>Don’t smoke</a:t>
            </a:r>
          </a:p>
          <a:p>
            <a:pPr marL="285750" indent="-285750">
              <a:buFont typeface="Arial" panose="020B0604020202020204" pitchFamily="34" charset="0"/>
              <a:buChar char="•"/>
            </a:pPr>
            <a:endParaRPr lang="en-AU" dirty="0"/>
          </a:p>
          <a:p>
            <a:r>
              <a:rPr lang="en-AU" dirty="0"/>
              <a:t>And we are talking over 12 to 14 years longer</a:t>
            </a:r>
          </a:p>
        </p:txBody>
      </p:sp>
      <p:sp>
        <p:nvSpPr>
          <p:cNvPr id="4" name="TextBox 3"/>
          <p:cNvSpPr txBox="1"/>
          <p:nvPr/>
        </p:nvSpPr>
        <p:spPr>
          <a:xfrm>
            <a:off x="7039429" y="2293257"/>
            <a:ext cx="4325257" cy="369332"/>
          </a:xfrm>
          <a:prstGeom prst="rect">
            <a:avLst/>
          </a:prstGeom>
          <a:noFill/>
        </p:spPr>
        <p:txBody>
          <a:bodyPr wrap="square" rtlCol="0">
            <a:spAutoFit/>
          </a:bodyPr>
          <a:lstStyle/>
          <a:p>
            <a:r>
              <a:rPr lang="en-AU" dirty="0"/>
              <a:t>However, it is not a question of science….</a:t>
            </a:r>
          </a:p>
        </p:txBody>
      </p:sp>
      <p:sp>
        <p:nvSpPr>
          <p:cNvPr id="5" name="TextBox 4"/>
          <p:cNvSpPr txBox="1"/>
          <p:nvPr/>
        </p:nvSpPr>
        <p:spPr>
          <a:xfrm>
            <a:off x="7039429" y="3236686"/>
            <a:ext cx="4644571" cy="1200329"/>
          </a:xfrm>
          <a:prstGeom prst="rect">
            <a:avLst/>
          </a:prstGeom>
          <a:noFill/>
        </p:spPr>
        <p:txBody>
          <a:bodyPr wrap="square" rtlCol="0">
            <a:spAutoFit/>
          </a:bodyPr>
          <a:lstStyle/>
          <a:p>
            <a:r>
              <a:rPr lang="en-AU" sz="3600" b="1" dirty="0"/>
              <a:t>It is a question of WHO is sending the message</a:t>
            </a:r>
          </a:p>
        </p:txBody>
      </p:sp>
    </p:spTree>
    <p:extLst>
      <p:ext uri="{BB962C8B-B14F-4D97-AF65-F5344CB8AC3E}">
        <p14:creationId xmlns:p14="http://schemas.microsoft.com/office/powerpoint/2010/main" val="26267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65397" y="2033360"/>
            <a:ext cx="1982695" cy="901225"/>
          </a:xfrm>
          <a:prstGeom prst="rect">
            <a:avLst/>
          </a:prstGeom>
        </p:spPr>
      </p:pic>
      <p:pic>
        <p:nvPicPr>
          <p:cNvPr id="3" name="Picture 2"/>
          <p:cNvPicPr>
            <a:picLocks noChangeAspect="1"/>
          </p:cNvPicPr>
          <p:nvPr/>
        </p:nvPicPr>
        <p:blipFill>
          <a:blip r:embed="rId4"/>
          <a:stretch>
            <a:fillRect/>
          </a:stretch>
        </p:blipFill>
        <p:spPr>
          <a:xfrm>
            <a:off x="1533207" y="3538693"/>
            <a:ext cx="9325488" cy="2308536"/>
          </a:xfrm>
          <a:prstGeom prst="rect">
            <a:avLst/>
          </a:prstGeom>
        </p:spPr>
      </p:pic>
      <p:pic>
        <p:nvPicPr>
          <p:cNvPr id="5" name="Picture 4"/>
          <p:cNvPicPr>
            <a:picLocks noChangeAspect="1"/>
          </p:cNvPicPr>
          <p:nvPr/>
        </p:nvPicPr>
        <p:blipFill>
          <a:blip r:embed="rId5"/>
          <a:stretch>
            <a:fillRect/>
          </a:stretch>
        </p:blipFill>
        <p:spPr>
          <a:xfrm>
            <a:off x="9022279" y="791460"/>
            <a:ext cx="2143125" cy="2143125"/>
          </a:xfrm>
          <a:prstGeom prst="rect">
            <a:avLst/>
          </a:prstGeom>
        </p:spPr>
      </p:pic>
    </p:spTree>
    <p:extLst>
      <p:ext uri="{BB962C8B-B14F-4D97-AF65-F5344CB8AC3E}">
        <p14:creationId xmlns:p14="http://schemas.microsoft.com/office/powerpoint/2010/main" val="17143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9538" y="1312261"/>
            <a:ext cx="10611901" cy="9789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6BDDCC"/>
                </a:solidFill>
                <a:latin typeface="Calibri"/>
                <a:cs typeface="Helvetica"/>
              </a:rPr>
              <a:t>Good Sports aims to:</a:t>
            </a:r>
            <a:endParaRPr lang="en-US" sz="3200" b="1" dirty="0">
              <a:solidFill>
                <a:srgbClr val="6BDDCC"/>
              </a:solidFill>
              <a:cs typeface="Helvetica Light"/>
            </a:endParaRPr>
          </a:p>
        </p:txBody>
      </p:sp>
      <p:sp>
        <p:nvSpPr>
          <p:cNvPr id="3" name="Content Placeholder 6"/>
          <p:cNvSpPr txBox="1">
            <a:spLocks/>
          </p:cNvSpPr>
          <p:nvPr/>
        </p:nvSpPr>
        <p:spPr>
          <a:xfrm>
            <a:off x="909538" y="2291211"/>
            <a:ext cx="5919888" cy="3963285"/>
          </a:xfrm>
          <a:prstGeom prst="rect">
            <a:avLst/>
          </a:prstGeom>
        </p:spPr>
        <p:txBody>
          <a:bodyPr vert="horz" lIns="91440" tIns="45720" rIns="91440" bIns="45720" numCol="1" spcCol="54000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rPr>
              <a:t>Highlight the clubs important</a:t>
            </a:r>
            <a:r>
              <a:rPr kumimoji="0" lang="en-US" sz="1800" b="0" i="0" u="none" strike="noStrike" kern="1200" cap="none" spc="0" normalizeH="0" noProof="0" dirty="0">
                <a:ln>
                  <a:noFill/>
                </a:ln>
                <a:solidFill>
                  <a:sysClr val="windowText" lastClr="000000">
                    <a:lumMod val="75000"/>
                    <a:lumOff val="25000"/>
                  </a:sysClr>
                </a:solidFill>
                <a:effectLst/>
                <a:uLnTx/>
                <a:uFillTx/>
                <a:latin typeface="Calibri"/>
                <a:ea typeface=""/>
                <a:cs typeface=""/>
              </a:rPr>
              <a:t> role within the community</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rPr>
              <a:t>Help clubs serve and sell alcohol within the law</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rPr>
              <a:t>Reduce alcohol related problems including</a:t>
            </a:r>
            <a:r>
              <a:rPr kumimoji="0" lang="en-US" sz="1800" b="0" i="0" u="none" strike="noStrike" kern="1200" cap="none" spc="0" normalizeH="0" noProof="0" dirty="0">
                <a:ln>
                  <a:noFill/>
                </a:ln>
                <a:solidFill>
                  <a:sysClr val="windowText" lastClr="000000">
                    <a:lumMod val="75000"/>
                    <a:lumOff val="25000"/>
                  </a:sysClr>
                </a:solidFill>
                <a:effectLst/>
                <a:uLnTx/>
                <a:uFillTx/>
                <a:latin typeface="Calibri"/>
                <a:ea typeface=""/>
                <a:cs typeface=""/>
              </a:rPr>
              <a:t> bing</a:t>
            </a:r>
            <a:r>
              <a:rPr lang="en-US" sz="1800" dirty="0">
                <a:solidFill>
                  <a:sysClr val="windowText" lastClr="000000">
                    <a:lumMod val="75000"/>
                    <a:lumOff val="25000"/>
                  </a:sysClr>
                </a:solidFill>
                <a:latin typeface="Calibri"/>
                <a:ea typeface=""/>
                <a:cs typeface=""/>
              </a:rPr>
              <a:t>e and underage drinking, violence and drink driving</a:t>
            </a:r>
          </a:p>
          <a:p>
            <a:pPr lvl="0">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rPr>
              <a:t>Reducing harm of </a:t>
            </a:r>
            <a:r>
              <a:rPr kumimoji="0" lang="en-US" sz="1800" b="0" i="0" u="none" strike="noStrike" kern="1200" cap="none" spc="0" normalizeH="0" baseline="0" noProof="0" dirty="0" err="1">
                <a:ln>
                  <a:noFill/>
                </a:ln>
                <a:solidFill>
                  <a:sysClr val="windowText" lastClr="000000">
                    <a:lumMod val="75000"/>
                    <a:lumOff val="25000"/>
                  </a:sysClr>
                </a:solidFill>
                <a:effectLst/>
                <a:uLnTx/>
                <a:uFillTx/>
                <a:latin typeface="Calibri"/>
                <a:ea typeface=""/>
                <a:cs typeface=""/>
              </a:rPr>
              <a:t>tobacc</a:t>
            </a:r>
            <a:r>
              <a:rPr lang="en-AU" sz="1800" dirty="0">
                <a:solidFill>
                  <a:sysClr val="windowText" lastClr="000000">
                    <a:lumMod val="75000"/>
                    <a:lumOff val="25000"/>
                  </a:sysClr>
                </a:solidFill>
                <a:ea typeface=""/>
                <a:cs typeface=""/>
              </a:rPr>
              <a:t>o and illegal drugs</a:t>
            </a:r>
          </a:p>
          <a:p>
            <a:pPr lvl="0">
              <a:defRPr/>
            </a:pPr>
            <a:r>
              <a:rPr lang="en-AU" sz="1800" dirty="0">
                <a:solidFill>
                  <a:sysClr val="windowText" lastClr="000000">
                    <a:lumMod val="75000"/>
                    <a:lumOff val="25000"/>
                  </a:sysClr>
                </a:solidFill>
                <a:ea typeface=""/>
                <a:cs typeface=""/>
              </a:rPr>
              <a:t>Challenging the normal canteen model</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endParaRPr>
          </a:p>
          <a:p>
            <a:pPr lvl="0">
              <a:defRPr/>
            </a:pPr>
            <a:r>
              <a:rPr lang="en-US" sz="1800" dirty="0">
                <a:solidFill>
                  <a:sysClr val="windowText" lastClr="000000">
                    <a:lumMod val="75000"/>
                    <a:lumOff val="25000"/>
                  </a:sysClr>
                </a:solidFill>
                <a:ea typeface=""/>
                <a:cs typeface=""/>
              </a:rPr>
              <a:t>Improving parent and spectator behavior</a:t>
            </a:r>
            <a:endParaRPr lang="en-US" sz="1800" dirty="0">
              <a:solidFill>
                <a:sysClr val="windowText" lastClr="000000">
                  <a:lumMod val="75000"/>
                  <a:lumOff val="25000"/>
                </a:sysClr>
              </a:solidFill>
              <a:latin typeface="Calibri"/>
              <a:ea typeface=""/>
              <a:cs typeface=""/>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rPr>
              <a:t>Enable</a:t>
            </a:r>
            <a:r>
              <a:rPr kumimoji="0" lang="en-US" sz="1800" b="0" i="0" u="none" strike="noStrike" kern="1200" cap="none" spc="0" normalizeH="0" noProof="0" dirty="0">
                <a:ln>
                  <a:noFill/>
                </a:ln>
                <a:solidFill>
                  <a:sysClr val="windowText" lastClr="000000">
                    <a:lumMod val="75000"/>
                    <a:lumOff val="25000"/>
                  </a:sysClr>
                </a:solidFill>
                <a:effectLst/>
                <a:uLnTx/>
                <a:uFillTx/>
                <a:latin typeface="Calibri"/>
                <a:ea typeface=""/>
                <a:cs typeface=""/>
              </a:rPr>
              <a:t> clubs to meet their duty of care obligations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800" dirty="0">
                <a:solidFill>
                  <a:sysClr val="windowText" lastClr="000000">
                    <a:lumMod val="75000"/>
                    <a:lumOff val="25000"/>
                  </a:sysClr>
                </a:solidFill>
                <a:latin typeface="Calibri"/>
                <a:ea typeface=""/>
                <a:cs typeface=""/>
              </a:rPr>
              <a:t>Promote mental health and help-seeking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800" dirty="0">
                <a:solidFill>
                  <a:sysClr val="windowText" lastClr="000000">
                    <a:lumMod val="75000"/>
                    <a:lumOff val="25000"/>
                  </a:sysClr>
                </a:solidFill>
                <a:latin typeface="Calibri"/>
                <a:ea typeface=""/>
                <a:cs typeface=""/>
              </a:rPr>
              <a:t>Increase club membership and participation in local sporting clubs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1800" dirty="0">
              <a:solidFill>
                <a:sysClr val="windowText" lastClr="000000">
                  <a:lumMod val="75000"/>
                  <a:lumOff val="25000"/>
                </a:sysClr>
              </a:solidFill>
              <a:latin typeface="Calibri"/>
              <a:ea typeface=""/>
              <a:cs typeface=""/>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1800" dirty="0">
              <a:solidFill>
                <a:sysClr val="windowText" lastClr="000000">
                  <a:lumMod val="75000"/>
                  <a:lumOff val="25000"/>
                </a:sysClr>
              </a:solidFill>
              <a:latin typeface="Calibri"/>
              <a:ea typeface=""/>
              <a:cs typeface=""/>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endParaRPr>
          </a:p>
        </p:txBody>
      </p:sp>
      <p:pic>
        <p:nvPicPr>
          <p:cNvPr id="2052" name="Picture 4" descr="Image result for GOOD SPORTS pictures">
            <a:extLst>
              <a:ext uri="{FF2B5EF4-FFF2-40B4-BE49-F238E27FC236}">
                <a16:creationId xmlns:a16="http://schemas.microsoft.com/office/drawing/2014/main" id="{E4458F1D-53BA-4EAA-8299-9B7FAF552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074" y="2406316"/>
            <a:ext cx="4254365" cy="354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88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9538" y="1312261"/>
            <a:ext cx="10611901" cy="9789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6BDDCC"/>
                </a:solidFill>
                <a:latin typeface="Calibri"/>
                <a:cs typeface="Helvetica"/>
              </a:rPr>
              <a:t>Benefits of Good Sports</a:t>
            </a:r>
            <a:endParaRPr lang="en-US" sz="3200" b="1" dirty="0">
              <a:solidFill>
                <a:srgbClr val="6BDDCC"/>
              </a:solidFill>
              <a:cs typeface="Helvetica Light"/>
            </a:endParaRPr>
          </a:p>
        </p:txBody>
      </p:sp>
      <p:sp>
        <p:nvSpPr>
          <p:cNvPr id="3" name="Content Placeholder 6"/>
          <p:cNvSpPr txBox="1">
            <a:spLocks/>
          </p:cNvSpPr>
          <p:nvPr/>
        </p:nvSpPr>
        <p:spPr>
          <a:xfrm>
            <a:off x="909538" y="2291211"/>
            <a:ext cx="5919888" cy="3963285"/>
          </a:xfrm>
          <a:prstGeom prst="rect">
            <a:avLst/>
          </a:prstGeom>
        </p:spPr>
        <p:txBody>
          <a:bodyPr vert="horz" lIns="91440" tIns="45720" rIns="91440" bIns="45720" numCol="1" spcCol="54000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800" dirty="0">
                <a:solidFill>
                  <a:sysClr val="windowText" lastClr="000000">
                    <a:lumMod val="75000"/>
                    <a:lumOff val="25000"/>
                  </a:sysClr>
                </a:solidFill>
                <a:latin typeface="Calibri"/>
                <a:ea typeface=""/>
                <a:cs typeface=""/>
              </a:rPr>
              <a:t>A healthier and inclusive club culture which is welcoming of families and juniors</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rPr>
              <a:t>More attractive</a:t>
            </a:r>
            <a:r>
              <a:rPr kumimoji="0" lang="en-US" sz="1800" b="0" i="0" u="none" strike="noStrike" kern="1200" cap="none" spc="0" normalizeH="0" noProof="0" dirty="0">
                <a:ln>
                  <a:noFill/>
                </a:ln>
                <a:solidFill>
                  <a:sysClr val="windowText" lastClr="000000">
                    <a:lumMod val="75000"/>
                    <a:lumOff val="25000"/>
                  </a:sysClr>
                </a:solidFill>
                <a:effectLst/>
                <a:uLnTx/>
                <a:uFillTx/>
                <a:latin typeface="Calibri"/>
                <a:ea typeface=""/>
                <a:cs typeface=""/>
              </a:rPr>
              <a:t> to sponsors</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rPr>
              <a:t>New and diverse revenue streams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800" dirty="0">
                <a:solidFill>
                  <a:sysClr val="windowText" lastClr="000000">
                    <a:lumMod val="75000"/>
                    <a:lumOff val="25000"/>
                  </a:sysClr>
                </a:solidFill>
                <a:latin typeface="Calibri"/>
                <a:ea typeface=""/>
                <a:cs typeface=""/>
              </a:rPr>
              <a:t>Increase in membership, volunteers and players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800" dirty="0">
                <a:solidFill>
                  <a:sysClr val="windowText" lastClr="000000">
                    <a:lumMod val="75000"/>
                    <a:lumOff val="25000"/>
                  </a:sysClr>
                </a:solidFill>
                <a:latin typeface="Calibri"/>
                <a:ea typeface=""/>
                <a:cs typeface=""/>
              </a:rPr>
              <a:t>Improved relations with your local council and the police</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800" dirty="0">
                <a:solidFill>
                  <a:sysClr val="windowText" lastClr="000000">
                    <a:lumMod val="75000"/>
                    <a:lumOff val="25000"/>
                  </a:sysClr>
                </a:solidFill>
                <a:latin typeface="Calibri"/>
                <a:ea typeface=""/>
                <a:cs typeface=""/>
              </a:rPr>
              <a:t>Improved public image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rPr>
              <a:t>Reduction</a:t>
            </a:r>
            <a:r>
              <a:rPr kumimoji="0" lang="en-US" sz="1800" b="0" i="0" u="none" strike="noStrike" kern="1200" cap="none" spc="0" normalizeH="0" noProof="0" dirty="0">
                <a:ln>
                  <a:noFill/>
                </a:ln>
                <a:solidFill>
                  <a:sysClr val="windowText" lastClr="000000">
                    <a:lumMod val="75000"/>
                    <a:lumOff val="25000"/>
                  </a:sysClr>
                </a:solidFill>
                <a:effectLst/>
                <a:uLnTx/>
                <a:uFillTx/>
                <a:latin typeface="Calibri"/>
                <a:ea typeface=""/>
                <a:cs typeface=""/>
              </a:rPr>
              <a:t> of club liability risk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800" baseline="0" dirty="0">
                <a:solidFill>
                  <a:sysClr val="windowText" lastClr="000000">
                    <a:lumMod val="75000"/>
                    <a:lumOff val="25000"/>
                  </a:sysClr>
                </a:solidFill>
                <a:latin typeface="Calibri"/>
                <a:ea typeface=""/>
                <a:cs typeface=""/>
              </a:rPr>
              <a:t>Applications</a:t>
            </a:r>
            <a:r>
              <a:rPr lang="en-US" sz="1800" dirty="0">
                <a:solidFill>
                  <a:sysClr val="windowText" lastClr="000000">
                    <a:lumMod val="75000"/>
                    <a:lumOff val="25000"/>
                  </a:sysClr>
                </a:solidFill>
                <a:latin typeface="Calibri"/>
                <a:ea typeface=""/>
                <a:cs typeface=""/>
              </a:rPr>
              <a:t> for funding and grants are strengthened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800" dirty="0">
                <a:solidFill>
                  <a:sysClr val="windowText" lastClr="000000">
                    <a:lumMod val="75000"/>
                    <a:lumOff val="25000"/>
                  </a:sysClr>
                </a:solidFill>
                <a:latin typeface="Calibri"/>
                <a:ea typeface=""/>
                <a:cs typeface=""/>
              </a:rPr>
              <a:t>Generate community support and respect</a:t>
            </a:r>
            <a:r>
              <a:rPr kumimoji="0" lang="en-US" sz="1800" b="0" i="0" u="none" strike="noStrike" kern="1200" cap="none" spc="0" normalizeH="0" noProof="0" dirty="0">
                <a:ln>
                  <a:noFill/>
                </a:ln>
                <a:solidFill>
                  <a:sysClr val="windowText" lastClr="000000">
                    <a:lumMod val="75000"/>
                    <a:lumOff val="25000"/>
                  </a:sysClr>
                </a:solidFill>
                <a:effectLst/>
                <a:uLnTx/>
                <a:uFillTx/>
                <a:latin typeface="Calibri"/>
                <a:ea typeface=""/>
                <a:cs typeface=""/>
              </a:rPr>
              <a:t> </a:t>
            </a:r>
          </a:p>
          <a:p>
            <a:pPr>
              <a:defRPr/>
            </a:pPr>
            <a:r>
              <a:rPr lang="en-US" sz="1800" dirty="0">
                <a:solidFill>
                  <a:sysClr val="windowText" lastClr="000000">
                    <a:lumMod val="75000"/>
                    <a:lumOff val="25000"/>
                  </a:sysClr>
                </a:solidFill>
                <a:ea typeface=""/>
                <a:cs typeface=""/>
              </a:rPr>
              <a:t>It is free of charge through government funding support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a:ea typeface=""/>
              <a:cs typeface=""/>
            </a:endParaRPr>
          </a:p>
        </p:txBody>
      </p:sp>
      <p:pic>
        <p:nvPicPr>
          <p:cNvPr id="1026" name="Picture 2" descr="Image result for GOOD SPORTS pictures">
            <a:extLst>
              <a:ext uri="{FF2B5EF4-FFF2-40B4-BE49-F238E27FC236}">
                <a16:creationId xmlns:a16="http://schemas.microsoft.com/office/drawing/2014/main" id="{693F35FA-5ED0-45EF-8B2F-37D36E3E9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274" y="2291211"/>
            <a:ext cx="4828673" cy="358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13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0261" y="1225689"/>
            <a:ext cx="10177670" cy="5632311"/>
          </a:xfrm>
          <a:prstGeom prst="rect">
            <a:avLst/>
          </a:prstGeom>
          <a:noFill/>
        </p:spPr>
        <p:txBody>
          <a:bodyPr wrap="square" rtlCol="0">
            <a:spAutoFit/>
          </a:bodyPr>
          <a:lstStyle/>
          <a:p>
            <a:pPr marL="285750" indent="-285750">
              <a:buFont typeface="Arial" panose="020B0604020202020204" pitchFamily="34" charset="0"/>
              <a:buChar char="•"/>
            </a:pPr>
            <a:r>
              <a:rPr lang="en-AU" dirty="0"/>
              <a:t>Smoking policy and complying with smoking regulations</a:t>
            </a:r>
          </a:p>
          <a:p>
            <a:pPr marL="285750" indent="-285750">
              <a:buFont typeface="Arial" panose="020B0604020202020204" pitchFamily="34" charset="0"/>
              <a:buChar char="•"/>
            </a:pPr>
            <a:r>
              <a:rPr lang="en-AU" dirty="0"/>
              <a:t>Alcohol policies covering proving, functions, promotion and so forth</a:t>
            </a:r>
          </a:p>
          <a:p>
            <a:pPr marL="285750" indent="-285750">
              <a:buFont typeface="Arial" panose="020B0604020202020204" pitchFamily="34" charset="0"/>
              <a:buChar char="•"/>
            </a:pPr>
            <a:r>
              <a:rPr lang="en-AU" dirty="0"/>
              <a:t>Safe transport policies</a:t>
            </a:r>
          </a:p>
          <a:p>
            <a:pPr marL="285750" indent="-285750">
              <a:buFont typeface="Arial" panose="020B0604020202020204" pitchFamily="34" charset="0"/>
              <a:buChar char="•"/>
            </a:pPr>
            <a:r>
              <a:rPr lang="en-AU" dirty="0"/>
              <a:t>Spectator policies</a:t>
            </a:r>
          </a:p>
          <a:p>
            <a:pPr marL="285750" indent="-285750">
              <a:buFont typeface="Arial" panose="020B0604020202020204" pitchFamily="34" charset="0"/>
              <a:buChar char="•"/>
            </a:pPr>
            <a:r>
              <a:rPr lang="en-AU" dirty="0"/>
              <a:t>Health and wellness policies</a:t>
            </a:r>
          </a:p>
          <a:p>
            <a:pPr marL="285750" indent="-285750">
              <a:buFont typeface="Arial" panose="020B0604020202020204" pitchFamily="34" charset="0"/>
              <a:buChar char="•"/>
            </a:pPr>
            <a:r>
              <a:rPr lang="en-AU" dirty="0"/>
              <a:t>Healthy eating policies</a:t>
            </a:r>
          </a:p>
          <a:p>
            <a:pPr marL="285750" indent="-285750">
              <a:buFont typeface="Arial" panose="020B0604020202020204" pitchFamily="34" charset="0"/>
              <a:buChar char="•"/>
            </a:pPr>
            <a:r>
              <a:rPr lang="en-AU" dirty="0"/>
              <a:t>Illegal drug policies</a:t>
            </a:r>
          </a:p>
          <a:p>
            <a:pPr marL="285750" indent="-285750">
              <a:buFont typeface="Arial" panose="020B0604020202020204" pitchFamily="34" charset="0"/>
              <a:buChar char="•"/>
            </a:pPr>
            <a:r>
              <a:rPr lang="en-AU" dirty="0"/>
              <a:t>Water promotion</a:t>
            </a:r>
          </a:p>
          <a:p>
            <a:pPr marL="285750" indent="-285750">
              <a:buFont typeface="Arial" panose="020B0604020202020204" pitchFamily="34" charset="0"/>
              <a:buChar char="•"/>
            </a:pPr>
            <a:r>
              <a:rPr lang="en-AU" dirty="0"/>
              <a:t>Healthy food promotion (greater than 30% of menu)</a:t>
            </a:r>
          </a:p>
          <a:p>
            <a:pPr marL="285750" indent="-285750">
              <a:buFont typeface="Arial" panose="020B0604020202020204" pitchFamily="34" charset="0"/>
              <a:buChar char="•"/>
            </a:pPr>
            <a:r>
              <a:rPr lang="en-AU" dirty="0"/>
              <a:t>Social media campaigns to promote mental health</a:t>
            </a:r>
          </a:p>
          <a:p>
            <a:pPr marL="285750" indent="-285750">
              <a:buFont typeface="Arial" panose="020B0604020202020204" pitchFamily="34" charset="0"/>
              <a:buChar char="•"/>
            </a:pPr>
            <a:r>
              <a:rPr lang="en-AU" dirty="0"/>
              <a:t>RSA training and incident registers</a:t>
            </a:r>
          </a:p>
          <a:p>
            <a:pPr marL="285750" indent="-285750">
              <a:buFont typeface="Arial" panose="020B0604020202020204" pitchFamily="34" charset="0"/>
              <a:buChar char="•"/>
            </a:pPr>
            <a:r>
              <a:rPr lang="en-AU" dirty="0"/>
              <a:t>Banning drinking games, all you can drink functions</a:t>
            </a:r>
          </a:p>
          <a:p>
            <a:pPr marL="285750" indent="-285750">
              <a:buFont typeface="Arial" panose="020B0604020202020204" pitchFamily="34" charset="0"/>
              <a:buChar char="•"/>
            </a:pPr>
            <a:r>
              <a:rPr lang="en-AU" dirty="0"/>
              <a:t>Reduce “unhealthy alcohol promotion”</a:t>
            </a:r>
          </a:p>
          <a:p>
            <a:pPr marL="285750" indent="-285750">
              <a:buFont typeface="Arial" panose="020B0604020202020204" pitchFamily="34" charset="0"/>
              <a:buChar char="•"/>
            </a:pPr>
            <a:r>
              <a:rPr lang="en-AU" dirty="0"/>
              <a:t>Stop club officials from being photographed drinking alcohol on Facebook</a:t>
            </a:r>
          </a:p>
          <a:p>
            <a:pPr marL="285750" indent="-285750">
              <a:buFont typeface="Arial" panose="020B0604020202020204" pitchFamily="34" charset="0"/>
              <a:buChar char="•"/>
            </a:pPr>
            <a:r>
              <a:rPr lang="en-AU" dirty="0"/>
              <a:t>Posters, materials, educational forums, seminars, workshops…</a:t>
            </a:r>
          </a:p>
          <a:p>
            <a:pPr marL="285750" indent="-285750">
              <a:buFont typeface="Arial" panose="020B0604020202020204" pitchFamily="34" charset="0"/>
              <a:buChar char="•"/>
            </a:pPr>
            <a:r>
              <a:rPr lang="en-AU" dirty="0"/>
              <a:t>Inviting 3</a:t>
            </a:r>
            <a:r>
              <a:rPr lang="en-AU" baseline="30000" dirty="0"/>
              <a:t>rd</a:t>
            </a:r>
            <a:r>
              <a:rPr lang="en-AU" dirty="0"/>
              <a:t> party organisations to engage - collaboration</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We work across many different engagements within clubs to achieve cultural change over time.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05172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93718528"/>
              </p:ext>
            </p:extLst>
          </p:nvPr>
        </p:nvGraphicFramePr>
        <p:xfrm>
          <a:off x="1732384" y="1921886"/>
          <a:ext cx="8966202" cy="4672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909766" y="1312356"/>
            <a:ext cx="10611439" cy="978908"/>
          </a:xfrm>
          <a:prstGeom prst="rect">
            <a:avLst/>
          </a:prstGeom>
        </p:spPr>
        <p:txBody>
          <a:bodyPr vert="horz" lIns="91436" tIns="45718" rIns="91436" bIns="4571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7" dirty="0">
                <a:solidFill>
                  <a:srgbClr val="6BDDCC"/>
                </a:solidFill>
                <a:latin typeface="Gotham Rounded Bold" panose="02000000000000000000" pitchFamily="50" charset="0"/>
                <a:cs typeface="Helvetica"/>
              </a:rPr>
              <a:t>LEADS TO…</a:t>
            </a:r>
            <a:endParaRPr lang="en-US" sz="2607" dirty="0">
              <a:solidFill>
                <a:srgbClr val="6BDDCC"/>
              </a:solidFill>
              <a:latin typeface="Gotham Rounded Bold" panose="02000000000000000000" pitchFamily="50" charset="0"/>
              <a:cs typeface="Helvetica Light"/>
            </a:endParaRPr>
          </a:p>
        </p:txBody>
      </p:sp>
    </p:spTree>
    <p:extLst>
      <p:ext uri="{BB962C8B-B14F-4D97-AF65-F5344CB8AC3E}">
        <p14:creationId xmlns:p14="http://schemas.microsoft.com/office/powerpoint/2010/main" val="2972015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5727</TotalTime>
  <Words>1775</Words>
  <Application>Microsoft Office PowerPoint</Application>
  <PresentationFormat>Widescreen</PresentationFormat>
  <Paragraphs>245</Paragraphs>
  <Slides>17</Slides>
  <Notes>15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Gotham Rounded Bold</vt:lpstr>
      <vt:lpstr>Helvetica</vt:lpstr>
      <vt:lpstr>Helvetica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Lewis, Tanzi</cp:lastModifiedBy>
  <cp:revision>157</cp:revision>
  <cp:lastPrinted>2018-02-20T02:34:18Z</cp:lastPrinted>
  <dcterms:created xsi:type="dcterms:W3CDTF">2016-08-03T23:45:58Z</dcterms:created>
  <dcterms:modified xsi:type="dcterms:W3CDTF">2018-05-16T05:53:41Z</dcterms:modified>
</cp:coreProperties>
</file>